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9CB1A-9E8B-47B4-B2B7-10E680F5DF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7EA99-FDCD-4344-8CB5-03B563FF4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7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8EC527-8CA0-4B67-AFE3-655B822FEA6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BD6582-F57B-472B-B253-42D9E25220B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988" y="2636912"/>
            <a:ext cx="8373616" cy="1584176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Развитие творческих </a:t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4000" i="1" dirty="0" smtClean="0">
                <a:solidFill>
                  <a:srgbClr val="7030A0"/>
                </a:solidFill>
              </a:rPr>
              <a:t>способностей детей через</a:t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4000" i="1" dirty="0" smtClean="0">
                <a:solidFill>
                  <a:srgbClr val="7030A0"/>
                </a:solidFill>
              </a:rPr>
              <a:t>новый способ работы с бумагой – «</a:t>
            </a:r>
            <a:r>
              <a:rPr lang="ru-RU" sz="4000" i="1" dirty="0" err="1" smtClean="0">
                <a:solidFill>
                  <a:srgbClr val="7030A0"/>
                </a:solidFill>
              </a:rPr>
              <a:t>квиллинг</a:t>
            </a:r>
            <a:r>
              <a:rPr lang="ru-RU" sz="4000" i="1" dirty="0" smtClean="0">
                <a:solidFill>
                  <a:srgbClr val="7030A0"/>
                </a:solidFill>
              </a:rPr>
              <a:t>»  </a:t>
            </a:r>
            <a:endParaRPr lang="ru-RU" sz="4000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7824" y="5517232"/>
            <a:ext cx="5971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+mj-lt"/>
              </a:rPr>
              <a:t>Из опыта  работы </a:t>
            </a:r>
            <a:r>
              <a:rPr lang="ru-RU" sz="2400" b="1" i="1" dirty="0" err="1" smtClean="0">
                <a:solidFill>
                  <a:schemeClr val="bg1"/>
                </a:solidFill>
                <a:latin typeface="+mj-lt"/>
              </a:rPr>
              <a:t>Буряковой</a:t>
            </a:r>
            <a:r>
              <a:rPr lang="ru-RU" sz="2400" b="1" i="1" dirty="0" smtClean="0">
                <a:solidFill>
                  <a:schemeClr val="bg1"/>
                </a:solidFill>
                <a:latin typeface="+mj-lt"/>
              </a:rPr>
              <a:t> Е.М.</a:t>
            </a:r>
          </a:p>
          <a:p>
            <a:r>
              <a:rPr lang="ru-RU" sz="2400" b="1" i="1" dirty="0">
                <a:solidFill>
                  <a:schemeClr val="bg1"/>
                </a:solidFill>
                <a:latin typeface="+mj-lt"/>
              </a:rPr>
              <a:t>в</a:t>
            </a:r>
            <a:r>
              <a:rPr lang="ru-RU" sz="2400" b="1" i="1" dirty="0" smtClean="0">
                <a:solidFill>
                  <a:schemeClr val="bg1"/>
                </a:solidFill>
                <a:latin typeface="+mj-lt"/>
              </a:rPr>
              <a:t>оспитателя МКДОУ №6 «Ромашка»</a:t>
            </a:r>
          </a:p>
          <a:p>
            <a:r>
              <a:rPr lang="ru-RU" sz="2400" b="1" i="1" dirty="0" err="1">
                <a:solidFill>
                  <a:schemeClr val="bg1"/>
                </a:solidFill>
                <a:latin typeface="+mj-lt"/>
              </a:rPr>
              <a:t>с</a:t>
            </a:r>
            <a:r>
              <a:rPr lang="ru-RU" sz="2400" b="1" i="1" dirty="0" err="1" smtClean="0">
                <a:solidFill>
                  <a:schemeClr val="bg1"/>
                </a:solidFill>
                <a:latin typeface="+mj-lt"/>
              </a:rPr>
              <a:t>.Рагули</a:t>
            </a:r>
            <a:endParaRPr lang="ru-RU" sz="2400" b="1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6631"/>
            <a:ext cx="3672408" cy="20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052736"/>
            <a:ext cx="8856984" cy="5112568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7030A0"/>
                </a:solidFill>
              </a:rPr>
              <a:t>Творчество - это умственная гимнастика Творчество – это ключ для развития мышления</a:t>
            </a:r>
            <a:br>
              <a:rPr lang="ru-RU" sz="4800" i="1" dirty="0" smtClean="0">
                <a:solidFill>
                  <a:srgbClr val="7030A0"/>
                </a:solidFill>
              </a:rPr>
            </a:br>
            <a:r>
              <a:rPr lang="ru-RU" sz="4800" i="1" dirty="0" smtClean="0">
                <a:solidFill>
                  <a:srgbClr val="7030A0"/>
                </a:solidFill>
              </a:rPr>
              <a:t>Творчество – это свобода деятельности и мысли</a:t>
            </a:r>
            <a:br>
              <a:rPr lang="ru-RU" sz="4800" i="1" dirty="0" smtClean="0">
                <a:solidFill>
                  <a:srgbClr val="7030A0"/>
                </a:solidFill>
              </a:rPr>
            </a:br>
            <a:r>
              <a:rPr lang="ru-RU" sz="4800" i="1" dirty="0" smtClean="0">
                <a:solidFill>
                  <a:srgbClr val="7030A0"/>
                </a:solidFill>
              </a:rPr>
              <a:t>                        </a:t>
            </a:r>
            <a:r>
              <a:rPr lang="ru-RU" sz="3200" i="1" dirty="0" smtClean="0">
                <a:solidFill>
                  <a:srgbClr val="7030A0"/>
                </a:solidFill>
              </a:rPr>
              <a:t>В. А. Сухомлинский </a:t>
            </a:r>
            <a:r>
              <a:rPr lang="ru-RU" sz="2800" i="1" dirty="0" smtClean="0">
                <a:solidFill>
                  <a:srgbClr val="7030A0"/>
                </a:solidFill>
              </a:rPr>
              <a:t/>
            </a:r>
            <a:br>
              <a:rPr lang="ru-RU" sz="2800" i="1" dirty="0" smtClean="0">
                <a:solidFill>
                  <a:srgbClr val="7030A0"/>
                </a:solidFill>
              </a:rPr>
            </a:br>
            <a:endParaRPr lang="ru-RU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6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07504" y="404664"/>
            <a:ext cx="878497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Объект </a:t>
            </a:r>
            <a:r>
              <a:rPr lang="ru-RU" sz="3600" i="1" dirty="0">
                <a:solidFill>
                  <a:srgbClr val="7030A0"/>
                </a:solidFill>
              </a:rPr>
              <a:t>педагогического </a:t>
            </a:r>
            <a:r>
              <a:rPr lang="ru-RU" sz="3600" i="1" dirty="0" smtClean="0">
                <a:solidFill>
                  <a:srgbClr val="7030A0"/>
                </a:solidFill>
              </a:rPr>
              <a:t>проекта:</a:t>
            </a:r>
            <a:br>
              <a:rPr lang="ru-RU" sz="3600" i="1" dirty="0" smtClean="0">
                <a:solidFill>
                  <a:srgbClr val="7030A0"/>
                </a:solidFill>
              </a:rPr>
            </a:br>
            <a:r>
              <a:rPr lang="ru-RU" sz="3600" i="1" dirty="0" smtClean="0">
                <a:solidFill>
                  <a:srgbClr val="7030A0"/>
                </a:solidFill>
              </a:rPr>
              <a:t/>
            </a:r>
            <a:br>
              <a:rPr lang="ru-RU" sz="3600" i="1" dirty="0" smtClean="0">
                <a:solidFill>
                  <a:srgbClr val="7030A0"/>
                </a:solidFill>
              </a:rPr>
            </a:br>
            <a:r>
              <a:rPr lang="ru-RU" sz="3600" i="1" dirty="0" smtClean="0">
                <a:solidFill>
                  <a:schemeClr val="bg1"/>
                </a:solidFill>
              </a:rPr>
              <a:t>- </a:t>
            </a:r>
            <a:r>
              <a:rPr lang="ru-RU" sz="2800" i="1" dirty="0" smtClean="0">
                <a:solidFill>
                  <a:schemeClr val="bg1"/>
                </a:solidFill>
              </a:rPr>
              <a:t>процесс развития творческих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 способностей с помощью новой технологии «Волшебный </a:t>
            </a:r>
            <a:r>
              <a:rPr lang="ru-RU" sz="2800" i="1" dirty="0" err="1" smtClean="0">
                <a:solidFill>
                  <a:schemeClr val="bg1"/>
                </a:solidFill>
              </a:rPr>
              <a:t>квиллинг</a:t>
            </a:r>
            <a:r>
              <a:rPr lang="ru-RU" sz="2800" i="1" dirty="0" smtClean="0">
                <a:solidFill>
                  <a:schemeClr val="bg1"/>
                </a:solidFill>
              </a:rPr>
              <a:t>»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/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3600" i="1" dirty="0" smtClean="0">
                <a:solidFill>
                  <a:srgbClr val="7030A0"/>
                </a:solidFill>
              </a:rPr>
              <a:t>Предмет:</a:t>
            </a:r>
            <a:br>
              <a:rPr lang="ru-RU" sz="3600" i="1" dirty="0" smtClean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/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- нетрадиционные методы и приёмы обучения работы с бумагой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/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3600" i="1" dirty="0" smtClean="0">
                <a:solidFill>
                  <a:srgbClr val="7030A0"/>
                </a:solidFill>
              </a:rPr>
              <a:t/>
            </a:r>
            <a:br>
              <a:rPr lang="ru-RU" sz="3600" i="1" dirty="0" smtClean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/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 smtClean="0"/>
              <a:t> 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9779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420" y="187342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7030A0"/>
              </a:solidFill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ru-RU" sz="3600" b="1" i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425" y="830135"/>
            <a:ext cx="9036496" cy="4421724"/>
          </a:xfrm>
        </p:spPr>
        <p:txBody>
          <a:bodyPr>
            <a:noAutofit/>
          </a:bodyPr>
          <a:lstStyle/>
          <a:p>
            <a:pPr marL="571500" indent="-571500"/>
            <a:r>
              <a:rPr lang="ru-RU" sz="4000" i="1" dirty="0">
                <a:solidFill>
                  <a:srgbClr val="7030A0"/>
                </a:solidFill>
              </a:rPr>
              <a:t>Цель проекта</a:t>
            </a:r>
            <a:r>
              <a:rPr lang="ru-RU" sz="4000" i="1" dirty="0" smtClean="0">
                <a:solidFill>
                  <a:srgbClr val="7030A0"/>
                </a:solidFill>
              </a:rPr>
              <a:t>:</a:t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3600" i="1" dirty="0" smtClean="0">
                <a:solidFill>
                  <a:srgbClr val="7030A0"/>
                </a:solidFill>
              </a:rPr>
              <a:t/>
            </a:r>
            <a:br>
              <a:rPr lang="ru-RU" sz="3600" i="1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i="1" dirty="0">
                <a:solidFill>
                  <a:schemeClr val="bg1"/>
                </a:solidFill>
              </a:rPr>
              <a:t>художественного </a:t>
            </a:r>
            <a:r>
              <a:rPr lang="ru-RU" sz="2400" i="1" dirty="0" smtClean="0">
                <a:solidFill>
                  <a:schemeClr val="bg1"/>
                </a:solidFill>
              </a:rPr>
              <a:t>творчества,    </a:t>
            </a:r>
            <a:br>
              <a:rPr lang="ru-RU" sz="2400" i="1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творческих </a:t>
            </a:r>
            <a:r>
              <a:rPr lang="ru-RU" sz="2400" i="1" dirty="0">
                <a:solidFill>
                  <a:schemeClr val="bg1"/>
                </a:solidFill>
              </a:rPr>
              <a:t>способностей у детей </a:t>
            </a:r>
            <a:r>
              <a:rPr lang="ru-RU" sz="2400" i="1" dirty="0" smtClean="0">
                <a:solidFill>
                  <a:schemeClr val="bg1"/>
                </a:solidFill>
              </a:rPr>
              <a:t>  старшего </a:t>
            </a:r>
            <a:r>
              <a:rPr lang="ru-RU" sz="2400" i="1" dirty="0">
                <a:solidFill>
                  <a:schemeClr val="bg1"/>
                </a:solidFill>
              </a:rPr>
              <a:t>дошкольного возраста в процессе освоения</a:t>
            </a:r>
            <a:br>
              <a:rPr lang="ru-RU" sz="2400" i="1" dirty="0">
                <a:solidFill>
                  <a:schemeClr val="bg1"/>
                </a:solidFill>
              </a:rPr>
            </a:br>
            <a:r>
              <a:rPr lang="ru-RU" sz="2400" i="1" dirty="0">
                <a:solidFill>
                  <a:schemeClr val="bg1"/>
                </a:solidFill>
              </a:rPr>
              <a:t>нетрадиционной техники работы с бумагой</a:t>
            </a:r>
            <a:br>
              <a:rPr lang="ru-RU" sz="2400" i="1" dirty="0">
                <a:solidFill>
                  <a:schemeClr val="bg1"/>
                </a:solidFill>
              </a:rPr>
            </a:br>
            <a:r>
              <a:rPr lang="ru-RU" sz="2400" i="1" dirty="0">
                <a:solidFill>
                  <a:schemeClr val="bg1"/>
                </a:solidFill>
              </a:rPr>
              <a:t>«</a:t>
            </a:r>
            <a:r>
              <a:rPr lang="ru-RU" sz="2400" i="1" dirty="0" err="1">
                <a:solidFill>
                  <a:schemeClr val="bg1"/>
                </a:solidFill>
              </a:rPr>
              <a:t>квиллинг</a:t>
            </a:r>
            <a:r>
              <a:rPr lang="ru-RU" sz="2400" i="1" dirty="0">
                <a:solidFill>
                  <a:schemeClr val="bg1"/>
                </a:solidFill>
              </a:rPr>
              <a:t>»</a:t>
            </a:r>
            <a:br>
              <a:rPr lang="ru-RU" sz="2400" i="1" dirty="0">
                <a:solidFill>
                  <a:schemeClr val="bg1"/>
                </a:solidFill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116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/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6000" i="1" dirty="0" smtClean="0">
                <a:solidFill>
                  <a:srgbClr val="7030A0"/>
                </a:solidFill>
              </a:rPr>
              <a:t>Задачи</a:t>
            </a:r>
            <a:r>
              <a:rPr lang="ru-RU" sz="6000" i="1" dirty="0">
                <a:solidFill>
                  <a:srgbClr val="7030A0"/>
                </a:solidFill>
              </a:rPr>
              <a:t>:</a:t>
            </a:r>
            <a:br>
              <a:rPr lang="ru-RU" sz="6000" i="1" dirty="0">
                <a:solidFill>
                  <a:srgbClr val="7030A0"/>
                </a:solidFill>
              </a:rPr>
            </a:br>
            <a:r>
              <a:rPr lang="ru-RU" sz="4000" i="1" dirty="0" smtClean="0">
                <a:solidFill>
                  <a:srgbClr val="7030A0"/>
                </a:solidFill>
              </a:rPr>
              <a:t/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4000" i="1" dirty="0" smtClean="0">
                <a:solidFill>
                  <a:srgbClr val="7030A0"/>
                </a:solidFill>
              </a:rPr>
              <a:t/>
            </a:r>
            <a:br>
              <a:rPr lang="ru-RU" sz="4000" i="1" dirty="0" smtClean="0">
                <a:solidFill>
                  <a:srgbClr val="7030A0"/>
                </a:solidFill>
              </a:rPr>
            </a:br>
            <a:endParaRPr lang="ru-RU" sz="40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400640"/>
          </a:xfrm>
        </p:spPr>
        <p:txBody>
          <a:bodyPr>
            <a:noAutofit/>
          </a:bodyPr>
          <a:lstStyle/>
          <a:p>
            <a:pPr algn="ctr">
              <a:buFontTx/>
              <a:buChar char="-"/>
            </a:pP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приобщать детей к прекрасному в процессе занятий ручным трудом</a:t>
            </a:r>
            <a:endParaRPr lang="ru-RU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FontTx/>
              <a:buChar char="-"/>
            </a:pPr>
            <a:endParaRPr lang="ru-RU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>
              <a:buClr>
                <a:prstClr val="white">
                  <a:shade val="95000"/>
                </a:prstClr>
              </a:buClr>
              <a:buFontTx/>
              <a:buChar char="-"/>
            </a:pP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</a:t>
            </a:r>
            <a:r>
              <a:rPr lang="ru-RU" sz="20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развивать </a:t>
            </a:r>
            <a:r>
              <a:rPr lang="ru-RU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художественный вкус</a:t>
            </a:r>
            <a:r>
              <a:rPr lang="ru-RU" sz="20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умение познавать новое , умение в привычных вещах, явлениях находить нестандартное, используя </a:t>
            </a:r>
            <a:r>
              <a:rPr lang="ru-RU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технологию </a:t>
            </a:r>
            <a:r>
              <a:rPr lang="ru-RU" sz="2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квиллинг</a:t>
            </a:r>
            <a:r>
              <a:rPr lang="ru-RU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 marL="137160" indent="0" algn="ctr">
              <a:buNone/>
            </a:pP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37160" indent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-  развивать внимание, память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логическое и           пространственное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воображение.</a:t>
            </a:r>
          </a:p>
          <a:p>
            <a:pPr algn="ctr">
              <a:buFontTx/>
              <a:buChar char="-"/>
            </a:pPr>
            <a:endParaRPr lang="ru-RU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FontTx/>
              <a:buChar char="-"/>
            </a:pP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расширять коммуникативные способности детей, способствовать созданию игровых ситуаций</a:t>
            </a:r>
          </a:p>
          <a:p>
            <a:pPr algn="ctr">
              <a:buFontTx/>
              <a:buChar char="-"/>
            </a:pPr>
            <a:endParaRPr lang="ru-RU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FontTx/>
              <a:buChar char="-"/>
            </a:pP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развивать способности творческого экспериментирования в процессе самостоятельной деятельности и сотворчества детей и взрослых </a:t>
            </a:r>
          </a:p>
          <a:p>
            <a:pPr algn="ctr">
              <a:buFontTx/>
              <a:buChar char="-"/>
            </a:pPr>
            <a:endParaRPr lang="ru-RU" sz="2000" b="1" i="1" dirty="0" smtClean="0">
              <a:solidFill>
                <a:schemeClr val="bg1"/>
              </a:solidFill>
              <a:latin typeface="+mj-lt"/>
            </a:endParaRPr>
          </a:p>
          <a:p>
            <a:pPr>
              <a:buFontTx/>
              <a:buChar char="-"/>
            </a:pPr>
            <a:endParaRPr lang="ru-RU" sz="2000" b="1" i="1" dirty="0">
              <a:solidFill>
                <a:schemeClr val="bg1"/>
              </a:solidFill>
              <a:latin typeface="+mj-lt"/>
            </a:endParaRPr>
          </a:p>
          <a:p>
            <a:pPr algn="just">
              <a:buFontTx/>
              <a:buChar char="-"/>
            </a:pPr>
            <a:endParaRPr lang="ru-RU" sz="2000" b="1" i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52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890666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7030A0"/>
                </a:solidFill>
              </a:rPr>
              <a:t>Актуальность</a:t>
            </a:r>
            <a:r>
              <a:rPr lang="ru-RU" sz="4400" i="1" dirty="0" smtClean="0">
                <a:solidFill>
                  <a:srgbClr val="7030A0"/>
                </a:solidFill>
              </a:rPr>
              <a:t>:</a:t>
            </a:r>
            <a:r>
              <a:rPr lang="ru-RU" sz="4000" i="1" dirty="0" smtClean="0">
                <a:solidFill>
                  <a:srgbClr val="7030A0"/>
                </a:solidFill>
              </a:rPr>
              <a:t/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4000" i="1" dirty="0" smtClean="0">
                <a:solidFill>
                  <a:srgbClr val="7030A0"/>
                </a:solidFill>
              </a:rPr>
              <a:t/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Работа с бумагой является мощным средством развития творчества у дошкольников.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Если у ребёнка есть хоть малейшие творческие способности, то ему будет легче учиться, трудиться, строить отношения с окружающими людьми, 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справляться с трудностями.</a:t>
            </a:r>
            <a:r>
              <a:rPr lang="ru-RU" sz="2400" i="1" dirty="0" smtClean="0">
                <a:solidFill>
                  <a:schemeClr val="bg1"/>
                </a:solidFill>
              </a:rPr>
              <a:t/>
            </a:r>
            <a:br>
              <a:rPr lang="ru-RU" sz="2400" i="1" dirty="0" smtClean="0">
                <a:solidFill>
                  <a:schemeClr val="bg1"/>
                </a:solidFill>
              </a:rPr>
            </a:br>
            <a:r>
              <a:rPr lang="ru-RU" sz="2400" i="1" dirty="0">
                <a:solidFill>
                  <a:schemeClr val="bg1"/>
                </a:solidFill>
              </a:rPr>
              <a:t/>
            </a:r>
            <a:br>
              <a:rPr lang="ru-RU" sz="2400" i="1" dirty="0">
                <a:solidFill>
                  <a:schemeClr val="bg1"/>
                </a:solidFill>
              </a:rPr>
            </a:b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0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19472"/>
            <a:ext cx="8229600" cy="7416824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7030A0"/>
                </a:solidFill>
              </a:rPr>
              <a:t>Гипотеза:</a:t>
            </a:r>
            <a:br>
              <a:rPr lang="ru-RU" sz="4400" i="1" dirty="0" smtClean="0">
                <a:solidFill>
                  <a:srgbClr val="7030A0"/>
                </a:solidFill>
              </a:rPr>
            </a:br>
            <a:r>
              <a:rPr lang="ru-RU" sz="4400" i="1" dirty="0" smtClean="0">
                <a:solidFill>
                  <a:srgbClr val="7030A0"/>
                </a:solidFill>
              </a:rPr>
              <a:t/>
            </a:r>
            <a:br>
              <a:rPr lang="ru-RU" sz="4400" i="1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/>
            </a:r>
            <a:br>
              <a:rPr lang="ru-RU" sz="2400" i="1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следующих педагогических условий: </a:t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создание эмоционально – комфортной 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атмосферы обучения детей.</a:t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систематичность и планомерность в работе.</a:t>
            </a:r>
            <a:r>
              <a:rPr lang="ru-RU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279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700" i="1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Результаты </a:t>
            </a:r>
            <a:r>
              <a:rPr lang="ru-RU" sz="2700" i="1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мониторинга изучения развития творческих способностей детей</a:t>
            </a:r>
            <a:r>
              <a:rPr lang="ru-RU" sz="2000" i="1" dirty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2000" i="1" dirty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776864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10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51150"/>
            <a:ext cx="8424936" cy="484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620688"/>
            <a:ext cx="957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Результаты процесса развития творческих способностей</a:t>
            </a:r>
          </a:p>
          <a:p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детей через новый способ работы с бумагой – </a:t>
            </a:r>
            <a:r>
              <a:rPr lang="ru-RU" sz="20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квиллинг</a:t>
            </a:r>
            <a:endParaRPr lang="ru-RU" sz="2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093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</TotalTime>
  <Words>128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Развитие творческих  способностей детей через новый способ работы с бумагой – «квиллинг»  </vt:lpstr>
      <vt:lpstr>Творчество - это умственная гимнастика Творчество – это ключ для развития мышления Творчество – это свобода деятельности и мысли                         В. А. Сухомлинский  </vt:lpstr>
      <vt:lpstr>Объект педагогического проекта:  - процесс развития творческих  способностей с помощью новой технологии «Волшебный квиллинг»  Предмет:  - нетрадиционные методы и приёмы обучения работы с бумагой     </vt:lpstr>
      <vt:lpstr>Цель проекта:  Развитие художественного творчества,     творческих способностей у детей   старшего дошкольного возраста в процессе освоения нетрадиционной техники работы с бумагой «квиллинг» </vt:lpstr>
      <vt:lpstr> Задачи:   </vt:lpstr>
      <vt:lpstr>Актуальность:  Работа с бумагой является мощным средством развития творчества у дошкольников. Если у ребёнка есть хоть малейшие творческие способности, то ему будет легче учиться, трудиться, строить отношения с окружающими людьми,  справляться с трудностями.  </vt:lpstr>
      <vt:lpstr>Гипотеза:   Реализация следующих педагогических условий:   - создание эмоционально – комфортной атмосферы обучения детей. - систематичность и планомерность в работе.  </vt:lpstr>
      <vt:lpstr>Результаты мониторинга изучения развития творческих способностей детей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27</cp:revision>
  <dcterms:created xsi:type="dcterms:W3CDTF">2014-12-06T08:44:40Z</dcterms:created>
  <dcterms:modified xsi:type="dcterms:W3CDTF">2014-12-08T09:48:27Z</dcterms:modified>
</cp:coreProperties>
</file>