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E3434-8B24-49C9-B98F-3D2E73C0161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931C35-6A06-4B2E-B331-86FDBABF8E7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Познакомить педагогов с опытом работы по использованию занимательного материала по ФЭМП в работе с детьми дошкольного возраста.</a:t>
          </a:r>
          <a:endParaRPr lang="ru-RU" sz="1800" b="1" dirty="0">
            <a:solidFill>
              <a:schemeClr val="tx1"/>
            </a:solidFill>
          </a:endParaRPr>
        </a:p>
      </dgm:t>
    </dgm:pt>
    <dgm:pt modelId="{1ED74FF3-4427-4DC0-89C7-1E4685348580}" type="parTrans" cxnId="{71E95C4F-AE1E-40D4-B959-A58E3F7E124F}">
      <dgm:prSet/>
      <dgm:spPr/>
      <dgm:t>
        <a:bodyPr/>
        <a:lstStyle/>
        <a:p>
          <a:endParaRPr lang="ru-RU"/>
        </a:p>
      </dgm:t>
    </dgm:pt>
    <dgm:pt modelId="{13C92E1F-2D39-4A05-9144-396FEE7A4B44}" type="sibTrans" cxnId="{71E95C4F-AE1E-40D4-B959-A58E3F7E124F}">
      <dgm:prSet/>
      <dgm:spPr/>
      <dgm:t>
        <a:bodyPr/>
        <a:lstStyle/>
        <a:p>
          <a:endParaRPr lang="ru-RU"/>
        </a:p>
      </dgm:t>
    </dgm:pt>
    <dgm:pt modelId="{FADDD507-A771-4C4A-8578-11D8BCAE795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Обучить участников мастер – класса методам и приемам использования занимательных математических игр в педагогическом процессе.</a:t>
          </a:r>
          <a:endParaRPr lang="ru-RU" sz="1800" b="1" dirty="0">
            <a:solidFill>
              <a:schemeClr val="tx1"/>
            </a:solidFill>
          </a:endParaRPr>
        </a:p>
      </dgm:t>
    </dgm:pt>
    <dgm:pt modelId="{63E95354-0447-4E9F-8390-9D9EBFFBE17C}" type="parTrans" cxnId="{D3FD662F-6EE3-4705-BDDC-BCA6347701C2}">
      <dgm:prSet/>
      <dgm:spPr/>
      <dgm:t>
        <a:bodyPr/>
        <a:lstStyle/>
        <a:p>
          <a:endParaRPr lang="ru-RU"/>
        </a:p>
      </dgm:t>
    </dgm:pt>
    <dgm:pt modelId="{B1E7716B-41DD-4B58-8689-585905A11A9D}" type="sibTrans" cxnId="{D3FD662F-6EE3-4705-BDDC-BCA6347701C2}">
      <dgm:prSet/>
      <dgm:spPr/>
      <dgm:t>
        <a:bodyPr/>
        <a:lstStyle/>
        <a:p>
          <a:endParaRPr lang="ru-RU"/>
        </a:p>
      </dgm:t>
    </dgm:pt>
    <dgm:pt modelId="{A126E04E-D3B0-4CAF-82E9-5236F76CAFE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Развивать интерес к оригинальной образовательной игровой технологии, инициативу, желание применять на практике данную технологию.</a:t>
          </a:r>
          <a:endParaRPr lang="ru-RU" sz="1800" b="1" dirty="0">
            <a:solidFill>
              <a:schemeClr val="tx1"/>
            </a:solidFill>
          </a:endParaRPr>
        </a:p>
      </dgm:t>
    </dgm:pt>
    <dgm:pt modelId="{4D43677F-4291-4C5D-A8B9-72B8591B7229}" type="parTrans" cxnId="{9F08F78B-9248-4E67-B64E-861B7DC0FED4}">
      <dgm:prSet/>
      <dgm:spPr/>
      <dgm:t>
        <a:bodyPr/>
        <a:lstStyle/>
        <a:p>
          <a:endParaRPr lang="ru-RU"/>
        </a:p>
      </dgm:t>
    </dgm:pt>
    <dgm:pt modelId="{9254CA24-1857-44C0-9537-4660CE8C3EF3}" type="sibTrans" cxnId="{9F08F78B-9248-4E67-B64E-861B7DC0FED4}">
      <dgm:prSet/>
      <dgm:spPr/>
      <dgm:t>
        <a:bodyPr/>
        <a:lstStyle/>
        <a:p>
          <a:endParaRPr lang="ru-RU"/>
        </a:p>
      </dgm:t>
    </dgm:pt>
    <dgm:pt modelId="{314E0B0B-00BE-4992-ABBC-C8C2EC5DFAE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Вызвать желание к сотрудничеству, взаимопониманию.</a:t>
          </a:r>
          <a:endParaRPr lang="ru-RU" sz="1800" b="1" dirty="0">
            <a:solidFill>
              <a:schemeClr val="tx1"/>
            </a:solidFill>
          </a:endParaRPr>
        </a:p>
      </dgm:t>
    </dgm:pt>
    <dgm:pt modelId="{32E1AE7C-9DC4-465F-A8CA-09A171A68C12}" type="parTrans" cxnId="{A79EAAF3-5513-4AF3-BA51-7C2A35DA9F88}">
      <dgm:prSet/>
      <dgm:spPr/>
      <dgm:t>
        <a:bodyPr/>
        <a:lstStyle/>
        <a:p>
          <a:endParaRPr lang="ru-RU"/>
        </a:p>
      </dgm:t>
    </dgm:pt>
    <dgm:pt modelId="{71422FCE-9E2E-4DDC-9FC5-7EFAD821B7F6}" type="sibTrans" cxnId="{A79EAAF3-5513-4AF3-BA51-7C2A35DA9F88}">
      <dgm:prSet/>
      <dgm:spPr/>
      <dgm:t>
        <a:bodyPr/>
        <a:lstStyle/>
        <a:p>
          <a:endParaRPr lang="ru-RU"/>
        </a:p>
      </dgm:t>
    </dgm:pt>
    <dgm:pt modelId="{8FAADCD9-28AE-4FB9-BA89-48444E096525}" type="pres">
      <dgm:prSet presAssocID="{8D9E3434-8B24-49C9-B98F-3D2E73C01616}" presName="linearFlow" presStyleCnt="0">
        <dgm:presLayoutVars>
          <dgm:dir/>
          <dgm:resizeHandles val="exact"/>
        </dgm:presLayoutVars>
      </dgm:prSet>
      <dgm:spPr/>
    </dgm:pt>
    <dgm:pt modelId="{F5F5B7F0-0769-48B2-892A-CDB7D9CE9C33}" type="pres">
      <dgm:prSet presAssocID="{AD931C35-6A06-4B2E-B331-86FDBABF8E7E}" presName="composite" presStyleCnt="0"/>
      <dgm:spPr/>
    </dgm:pt>
    <dgm:pt modelId="{943DD03D-12F8-46B3-9EAA-06206C526082}" type="pres">
      <dgm:prSet presAssocID="{AD931C35-6A06-4B2E-B331-86FDBABF8E7E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B0EF8AA-A281-4961-9964-AE15B1CB4013}" type="pres">
      <dgm:prSet presAssocID="{AD931C35-6A06-4B2E-B331-86FDBABF8E7E}" presName="txShp" presStyleLbl="node1" presStyleIdx="0" presStyleCnt="4">
        <dgm:presLayoutVars>
          <dgm:bulletEnabled val="1"/>
        </dgm:presLayoutVars>
      </dgm:prSet>
      <dgm:spPr/>
    </dgm:pt>
    <dgm:pt modelId="{20D9E72C-0EE6-495C-B21A-028B0E29068A}" type="pres">
      <dgm:prSet presAssocID="{13C92E1F-2D39-4A05-9144-396FEE7A4B44}" presName="spacing" presStyleCnt="0"/>
      <dgm:spPr/>
    </dgm:pt>
    <dgm:pt modelId="{6900C58F-8F37-42F4-AB99-F8E624C87122}" type="pres">
      <dgm:prSet presAssocID="{FADDD507-A771-4C4A-8578-11D8BCAE795E}" presName="composite" presStyleCnt="0"/>
      <dgm:spPr/>
    </dgm:pt>
    <dgm:pt modelId="{EEE2581E-8AD9-41F5-BF21-ABBC7AD712D9}" type="pres">
      <dgm:prSet presAssocID="{FADDD507-A771-4C4A-8578-11D8BCAE795E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A8E85AA-A7A6-4AC1-B074-39A7C1CF414F}" type="pres">
      <dgm:prSet presAssocID="{FADDD507-A771-4C4A-8578-11D8BCAE795E}" presName="txShp" presStyleLbl="node1" presStyleIdx="1" presStyleCnt="4">
        <dgm:presLayoutVars>
          <dgm:bulletEnabled val="1"/>
        </dgm:presLayoutVars>
      </dgm:prSet>
      <dgm:spPr/>
    </dgm:pt>
    <dgm:pt modelId="{F20F8177-EB09-40CB-B850-9CCB247A2BB9}" type="pres">
      <dgm:prSet presAssocID="{B1E7716B-41DD-4B58-8689-585905A11A9D}" presName="spacing" presStyleCnt="0"/>
      <dgm:spPr/>
    </dgm:pt>
    <dgm:pt modelId="{20BC3DAF-F2F3-43BC-8F5C-0BCF40948F94}" type="pres">
      <dgm:prSet presAssocID="{A126E04E-D3B0-4CAF-82E9-5236F76CAFEF}" presName="composite" presStyleCnt="0"/>
      <dgm:spPr/>
    </dgm:pt>
    <dgm:pt modelId="{68CF0A63-2E69-424F-A93A-9B9B6EB0E35F}" type="pres">
      <dgm:prSet presAssocID="{A126E04E-D3B0-4CAF-82E9-5236F76CAFEF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9A18743-9C27-4806-A957-18017A3C3A84}" type="pres">
      <dgm:prSet presAssocID="{A126E04E-D3B0-4CAF-82E9-5236F76CAFEF}" presName="txShp" presStyleLbl="node1" presStyleIdx="2" presStyleCnt="4">
        <dgm:presLayoutVars>
          <dgm:bulletEnabled val="1"/>
        </dgm:presLayoutVars>
      </dgm:prSet>
      <dgm:spPr/>
    </dgm:pt>
    <dgm:pt modelId="{B74FD250-AE49-4A9F-B06B-F25AF292EAA3}" type="pres">
      <dgm:prSet presAssocID="{9254CA24-1857-44C0-9537-4660CE8C3EF3}" presName="spacing" presStyleCnt="0"/>
      <dgm:spPr/>
    </dgm:pt>
    <dgm:pt modelId="{C8546EDD-2568-4067-AB25-70C505FF2086}" type="pres">
      <dgm:prSet presAssocID="{314E0B0B-00BE-4992-ABBC-C8C2EC5DFAE0}" presName="composite" presStyleCnt="0"/>
      <dgm:spPr/>
    </dgm:pt>
    <dgm:pt modelId="{420431F7-BE97-4930-92B3-AC4D00916EB4}" type="pres">
      <dgm:prSet presAssocID="{314E0B0B-00BE-4992-ABBC-C8C2EC5DFAE0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1478106-019B-4C70-B0C6-C808B9C59AE4}" type="pres">
      <dgm:prSet presAssocID="{314E0B0B-00BE-4992-ABBC-C8C2EC5DFAE0}" presName="txShp" presStyleLbl="node1" presStyleIdx="3" presStyleCnt="4">
        <dgm:presLayoutVars>
          <dgm:bulletEnabled val="1"/>
        </dgm:presLayoutVars>
      </dgm:prSet>
      <dgm:spPr/>
    </dgm:pt>
  </dgm:ptLst>
  <dgm:cxnLst>
    <dgm:cxn modelId="{71E95C4F-AE1E-40D4-B959-A58E3F7E124F}" srcId="{8D9E3434-8B24-49C9-B98F-3D2E73C01616}" destId="{AD931C35-6A06-4B2E-B331-86FDBABF8E7E}" srcOrd="0" destOrd="0" parTransId="{1ED74FF3-4427-4DC0-89C7-1E4685348580}" sibTransId="{13C92E1F-2D39-4A05-9144-396FEE7A4B44}"/>
    <dgm:cxn modelId="{B57A9B77-EA36-48F3-A8C1-8885A66E6993}" type="presOf" srcId="{314E0B0B-00BE-4992-ABBC-C8C2EC5DFAE0}" destId="{81478106-019B-4C70-B0C6-C808B9C59AE4}" srcOrd="0" destOrd="0" presId="urn:microsoft.com/office/officeart/2005/8/layout/vList3"/>
    <dgm:cxn modelId="{A79EAAF3-5513-4AF3-BA51-7C2A35DA9F88}" srcId="{8D9E3434-8B24-49C9-B98F-3D2E73C01616}" destId="{314E0B0B-00BE-4992-ABBC-C8C2EC5DFAE0}" srcOrd="3" destOrd="0" parTransId="{32E1AE7C-9DC4-465F-A8CA-09A171A68C12}" sibTransId="{71422FCE-9E2E-4DDC-9FC5-7EFAD821B7F6}"/>
    <dgm:cxn modelId="{8F3108AA-81D9-46C4-824D-3C2219804369}" type="presOf" srcId="{FADDD507-A771-4C4A-8578-11D8BCAE795E}" destId="{BA8E85AA-A7A6-4AC1-B074-39A7C1CF414F}" srcOrd="0" destOrd="0" presId="urn:microsoft.com/office/officeart/2005/8/layout/vList3"/>
    <dgm:cxn modelId="{545972E0-EEA4-497B-9AD4-051EFE5F9FCC}" type="presOf" srcId="{AD931C35-6A06-4B2E-B331-86FDBABF8E7E}" destId="{CB0EF8AA-A281-4961-9964-AE15B1CB4013}" srcOrd="0" destOrd="0" presId="urn:microsoft.com/office/officeart/2005/8/layout/vList3"/>
    <dgm:cxn modelId="{D3FD662F-6EE3-4705-BDDC-BCA6347701C2}" srcId="{8D9E3434-8B24-49C9-B98F-3D2E73C01616}" destId="{FADDD507-A771-4C4A-8578-11D8BCAE795E}" srcOrd="1" destOrd="0" parTransId="{63E95354-0447-4E9F-8390-9D9EBFFBE17C}" sibTransId="{B1E7716B-41DD-4B58-8689-585905A11A9D}"/>
    <dgm:cxn modelId="{2ED788F4-E963-4F84-9926-7F3A99DC391D}" type="presOf" srcId="{A126E04E-D3B0-4CAF-82E9-5236F76CAFEF}" destId="{39A18743-9C27-4806-A957-18017A3C3A84}" srcOrd="0" destOrd="0" presId="urn:microsoft.com/office/officeart/2005/8/layout/vList3"/>
    <dgm:cxn modelId="{33148B53-AD3A-4436-B17C-6762E49BAE9D}" type="presOf" srcId="{8D9E3434-8B24-49C9-B98F-3D2E73C01616}" destId="{8FAADCD9-28AE-4FB9-BA89-48444E096525}" srcOrd="0" destOrd="0" presId="urn:microsoft.com/office/officeart/2005/8/layout/vList3"/>
    <dgm:cxn modelId="{9F08F78B-9248-4E67-B64E-861B7DC0FED4}" srcId="{8D9E3434-8B24-49C9-B98F-3D2E73C01616}" destId="{A126E04E-D3B0-4CAF-82E9-5236F76CAFEF}" srcOrd="2" destOrd="0" parTransId="{4D43677F-4291-4C5D-A8B9-72B8591B7229}" sibTransId="{9254CA24-1857-44C0-9537-4660CE8C3EF3}"/>
    <dgm:cxn modelId="{A6947B9C-75E1-4F58-B68C-268C69C7550C}" type="presParOf" srcId="{8FAADCD9-28AE-4FB9-BA89-48444E096525}" destId="{F5F5B7F0-0769-48B2-892A-CDB7D9CE9C33}" srcOrd="0" destOrd="0" presId="urn:microsoft.com/office/officeart/2005/8/layout/vList3"/>
    <dgm:cxn modelId="{330074E7-3402-4DD9-A58E-4A3F3B7CBC91}" type="presParOf" srcId="{F5F5B7F0-0769-48B2-892A-CDB7D9CE9C33}" destId="{943DD03D-12F8-46B3-9EAA-06206C526082}" srcOrd="0" destOrd="0" presId="urn:microsoft.com/office/officeart/2005/8/layout/vList3"/>
    <dgm:cxn modelId="{5B11A971-F1CC-4E58-9202-6D20D8C6AB75}" type="presParOf" srcId="{F5F5B7F0-0769-48B2-892A-CDB7D9CE9C33}" destId="{CB0EF8AA-A281-4961-9964-AE15B1CB4013}" srcOrd="1" destOrd="0" presId="urn:microsoft.com/office/officeart/2005/8/layout/vList3"/>
    <dgm:cxn modelId="{C54C61EF-0813-49CC-B654-1FA10AE6B7C0}" type="presParOf" srcId="{8FAADCD9-28AE-4FB9-BA89-48444E096525}" destId="{20D9E72C-0EE6-495C-B21A-028B0E29068A}" srcOrd="1" destOrd="0" presId="urn:microsoft.com/office/officeart/2005/8/layout/vList3"/>
    <dgm:cxn modelId="{E626FB3A-F359-4A33-B0BD-8123E216B77B}" type="presParOf" srcId="{8FAADCD9-28AE-4FB9-BA89-48444E096525}" destId="{6900C58F-8F37-42F4-AB99-F8E624C87122}" srcOrd="2" destOrd="0" presId="urn:microsoft.com/office/officeart/2005/8/layout/vList3"/>
    <dgm:cxn modelId="{37C03638-D73B-4BFB-AAAA-775D9DC29919}" type="presParOf" srcId="{6900C58F-8F37-42F4-AB99-F8E624C87122}" destId="{EEE2581E-8AD9-41F5-BF21-ABBC7AD712D9}" srcOrd="0" destOrd="0" presId="urn:microsoft.com/office/officeart/2005/8/layout/vList3"/>
    <dgm:cxn modelId="{04AC6B8B-2BCE-43F5-974F-97ACDBA7197E}" type="presParOf" srcId="{6900C58F-8F37-42F4-AB99-F8E624C87122}" destId="{BA8E85AA-A7A6-4AC1-B074-39A7C1CF414F}" srcOrd="1" destOrd="0" presId="urn:microsoft.com/office/officeart/2005/8/layout/vList3"/>
    <dgm:cxn modelId="{B70D966A-5B06-4FC4-B700-D2E581C268E8}" type="presParOf" srcId="{8FAADCD9-28AE-4FB9-BA89-48444E096525}" destId="{F20F8177-EB09-40CB-B850-9CCB247A2BB9}" srcOrd="3" destOrd="0" presId="urn:microsoft.com/office/officeart/2005/8/layout/vList3"/>
    <dgm:cxn modelId="{0B04FB23-FCB3-49F9-8DF5-67CC0AB8BB02}" type="presParOf" srcId="{8FAADCD9-28AE-4FB9-BA89-48444E096525}" destId="{20BC3DAF-F2F3-43BC-8F5C-0BCF40948F94}" srcOrd="4" destOrd="0" presId="urn:microsoft.com/office/officeart/2005/8/layout/vList3"/>
    <dgm:cxn modelId="{A803DCC5-C782-48E6-B0BA-F2E7809B2A15}" type="presParOf" srcId="{20BC3DAF-F2F3-43BC-8F5C-0BCF40948F94}" destId="{68CF0A63-2E69-424F-A93A-9B9B6EB0E35F}" srcOrd="0" destOrd="0" presId="urn:microsoft.com/office/officeart/2005/8/layout/vList3"/>
    <dgm:cxn modelId="{C26852F3-C9E7-41BA-B24D-795F74BACC33}" type="presParOf" srcId="{20BC3DAF-F2F3-43BC-8F5C-0BCF40948F94}" destId="{39A18743-9C27-4806-A957-18017A3C3A84}" srcOrd="1" destOrd="0" presId="urn:microsoft.com/office/officeart/2005/8/layout/vList3"/>
    <dgm:cxn modelId="{B77EC3AB-2EF1-4B9D-A4E9-5E5336B742B3}" type="presParOf" srcId="{8FAADCD9-28AE-4FB9-BA89-48444E096525}" destId="{B74FD250-AE49-4A9F-B06B-F25AF292EAA3}" srcOrd="5" destOrd="0" presId="urn:microsoft.com/office/officeart/2005/8/layout/vList3"/>
    <dgm:cxn modelId="{C060D359-1981-4998-B1E3-16FE7BFA931D}" type="presParOf" srcId="{8FAADCD9-28AE-4FB9-BA89-48444E096525}" destId="{C8546EDD-2568-4067-AB25-70C505FF2086}" srcOrd="6" destOrd="0" presId="urn:microsoft.com/office/officeart/2005/8/layout/vList3"/>
    <dgm:cxn modelId="{282DD14D-251B-43DF-95B9-3C67E7207DA8}" type="presParOf" srcId="{C8546EDD-2568-4067-AB25-70C505FF2086}" destId="{420431F7-BE97-4930-92B3-AC4D00916EB4}" srcOrd="0" destOrd="0" presId="urn:microsoft.com/office/officeart/2005/8/layout/vList3"/>
    <dgm:cxn modelId="{93C949BD-5528-4C3C-A55F-A2937E486F79}" type="presParOf" srcId="{C8546EDD-2568-4067-AB25-70C505FF2086}" destId="{81478106-019B-4C70-B0C6-C808B9C59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401CE-0A4C-42D9-88F1-3D2E702CA0F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097529-4085-46D8-8043-A787290A298D}">
      <dgm:prSet custT="1"/>
      <dgm:spPr/>
      <dgm:t>
        <a:bodyPr/>
        <a:lstStyle/>
        <a:p>
          <a:pPr rtl="0"/>
          <a:r>
            <a:rPr lang="ru-RU" sz="2000" b="1" dirty="0" smtClean="0"/>
            <a:t>… Из личного опыта я знаю, что обучение лучше осуществлять в естественном, самом привлекательном для дошкольников виде деятельности – игре. То есть мы, воспитатели не должны забывать о том, что ведущей деятельностью в дошкольном возрасте является игра, а значит, цель воспитателя научить ребенка играть, и в процессе игры, незаметно знакомить его с определенными понятиями, давать нужную информацию.</a:t>
          </a:r>
          <a:endParaRPr lang="ru-RU" sz="2000" b="1" dirty="0"/>
        </a:p>
      </dgm:t>
    </dgm:pt>
    <dgm:pt modelId="{CF8C9529-9987-4163-B771-0AE91622EA9D}" type="parTrans" cxnId="{5916BD92-8612-4E3E-AC2F-23797A3E91FB}">
      <dgm:prSet/>
      <dgm:spPr/>
      <dgm:t>
        <a:bodyPr/>
        <a:lstStyle/>
        <a:p>
          <a:endParaRPr lang="ru-RU"/>
        </a:p>
      </dgm:t>
    </dgm:pt>
    <dgm:pt modelId="{4D1CEB1C-2016-46C3-8015-2C02FAFB392E}" type="sibTrans" cxnId="{5916BD92-8612-4E3E-AC2F-23797A3E91FB}">
      <dgm:prSet/>
      <dgm:spPr/>
      <dgm:t>
        <a:bodyPr/>
        <a:lstStyle/>
        <a:p>
          <a:endParaRPr lang="ru-RU"/>
        </a:p>
      </dgm:t>
    </dgm:pt>
    <dgm:pt modelId="{A9E2A9A3-84A6-4848-B986-A0ED4CE3F862}" type="pres">
      <dgm:prSet presAssocID="{B14401CE-0A4C-42D9-88F1-3D2E702CA0F6}" presName="compositeShape" presStyleCnt="0">
        <dgm:presLayoutVars>
          <dgm:chMax val="7"/>
          <dgm:dir/>
          <dgm:resizeHandles val="exact"/>
        </dgm:presLayoutVars>
      </dgm:prSet>
      <dgm:spPr/>
    </dgm:pt>
    <dgm:pt modelId="{2180BDE2-37B0-4BE5-AD3E-BB45A77CB077}" type="pres">
      <dgm:prSet presAssocID="{51097529-4085-46D8-8043-A787290A298D}" presName="circ1TxSh" presStyleLbl="vennNode1" presStyleIdx="0" presStyleCnt="1" custScaleX="127280"/>
      <dgm:spPr/>
    </dgm:pt>
  </dgm:ptLst>
  <dgm:cxnLst>
    <dgm:cxn modelId="{8A4EDB53-103A-4628-A1D4-8FDEA5849DB9}" type="presOf" srcId="{51097529-4085-46D8-8043-A787290A298D}" destId="{2180BDE2-37B0-4BE5-AD3E-BB45A77CB077}" srcOrd="0" destOrd="0" presId="urn:microsoft.com/office/officeart/2005/8/layout/venn1"/>
    <dgm:cxn modelId="{9B529C8A-F657-43D1-8B2E-1FFB93659210}" type="presOf" srcId="{B14401CE-0A4C-42D9-88F1-3D2E702CA0F6}" destId="{A9E2A9A3-84A6-4848-B986-A0ED4CE3F862}" srcOrd="0" destOrd="0" presId="urn:microsoft.com/office/officeart/2005/8/layout/venn1"/>
    <dgm:cxn modelId="{5916BD92-8612-4E3E-AC2F-23797A3E91FB}" srcId="{B14401CE-0A4C-42D9-88F1-3D2E702CA0F6}" destId="{51097529-4085-46D8-8043-A787290A298D}" srcOrd="0" destOrd="0" parTransId="{CF8C9529-9987-4163-B771-0AE91622EA9D}" sibTransId="{4D1CEB1C-2016-46C3-8015-2C02FAFB392E}"/>
    <dgm:cxn modelId="{E774C607-370C-44BD-B375-6937E75FFB23}" type="presParOf" srcId="{A9E2A9A3-84A6-4848-B986-A0ED4CE3F862}" destId="{2180BDE2-37B0-4BE5-AD3E-BB45A77CB07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D36527-29D3-4482-A841-1CA8221A595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D02D3D55-FEDE-430E-B5A9-D99E7116E16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Основная цель использования игрового, занимательного материала – формирование представлений и закрепление уже имеющихся знаний. При этом непременным условием является применение воспитателем игр и упражнений для активного проявления познавательной самостоятельности у детей.</a:t>
          </a:r>
          <a:endParaRPr lang="ru-RU" sz="2400" b="1" dirty="0">
            <a:solidFill>
              <a:schemeClr val="tx1"/>
            </a:solidFill>
          </a:endParaRPr>
        </a:p>
      </dgm:t>
    </dgm:pt>
    <dgm:pt modelId="{D96819FF-3BE4-4B4A-ABC7-630A6E315C21}" type="parTrans" cxnId="{349F7CE8-D581-4055-BF24-C8C9EA349E80}">
      <dgm:prSet/>
      <dgm:spPr/>
      <dgm:t>
        <a:bodyPr/>
        <a:lstStyle/>
        <a:p>
          <a:endParaRPr lang="ru-RU"/>
        </a:p>
      </dgm:t>
    </dgm:pt>
    <dgm:pt modelId="{EF6EE32C-329F-4A75-A01F-805F72B2C4AC}" type="sibTrans" cxnId="{349F7CE8-D581-4055-BF24-C8C9EA349E80}">
      <dgm:prSet/>
      <dgm:spPr/>
      <dgm:t>
        <a:bodyPr/>
        <a:lstStyle/>
        <a:p>
          <a:endParaRPr lang="ru-RU"/>
        </a:p>
      </dgm:t>
    </dgm:pt>
    <dgm:pt modelId="{E8EC0A6F-1BD1-4C11-A996-FC64A1045448}" type="pres">
      <dgm:prSet presAssocID="{2ED36527-29D3-4482-A841-1CA8221A5951}" presName="CompostProcess" presStyleCnt="0">
        <dgm:presLayoutVars>
          <dgm:dir/>
          <dgm:resizeHandles val="exact"/>
        </dgm:presLayoutVars>
      </dgm:prSet>
      <dgm:spPr/>
    </dgm:pt>
    <dgm:pt modelId="{2FC84A29-2CA9-46C8-984A-60BE93878899}" type="pres">
      <dgm:prSet presAssocID="{2ED36527-29D3-4482-A841-1CA8221A5951}" presName="arrow" presStyleLbl="bgShp" presStyleIdx="0" presStyleCnt="1" custLinFactNeighborX="8824" custLinFactNeighborY="-4141"/>
      <dgm:spPr/>
    </dgm:pt>
    <dgm:pt modelId="{7F4E2075-405E-4794-AC9E-DA6A0590C439}" type="pres">
      <dgm:prSet presAssocID="{2ED36527-29D3-4482-A841-1CA8221A5951}" presName="linearProcess" presStyleCnt="0"/>
      <dgm:spPr/>
    </dgm:pt>
    <dgm:pt modelId="{09111576-8060-4DCF-9A40-7652D2898E43}" type="pres">
      <dgm:prSet presAssocID="{D02D3D55-FEDE-430E-B5A9-D99E7116E160}" presName="textNode" presStyleLbl="node1" presStyleIdx="0" presStyleCnt="1" custLinFactNeighborX="-1504" custLinFactNeighborY="-5803">
        <dgm:presLayoutVars>
          <dgm:bulletEnabled val="1"/>
        </dgm:presLayoutVars>
      </dgm:prSet>
      <dgm:spPr/>
    </dgm:pt>
  </dgm:ptLst>
  <dgm:cxnLst>
    <dgm:cxn modelId="{B1595FA8-AFC8-4E7A-B2EF-9FFC901EF2CA}" type="presOf" srcId="{2ED36527-29D3-4482-A841-1CA8221A5951}" destId="{E8EC0A6F-1BD1-4C11-A996-FC64A1045448}" srcOrd="0" destOrd="0" presId="urn:microsoft.com/office/officeart/2005/8/layout/hProcess9"/>
    <dgm:cxn modelId="{5E1977A1-A7CA-4B75-BE3B-0A63993158B8}" type="presOf" srcId="{D02D3D55-FEDE-430E-B5A9-D99E7116E160}" destId="{09111576-8060-4DCF-9A40-7652D2898E43}" srcOrd="0" destOrd="0" presId="urn:microsoft.com/office/officeart/2005/8/layout/hProcess9"/>
    <dgm:cxn modelId="{349F7CE8-D581-4055-BF24-C8C9EA349E80}" srcId="{2ED36527-29D3-4482-A841-1CA8221A5951}" destId="{D02D3D55-FEDE-430E-B5A9-D99E7116E160}" srcOrd="0" destOrd="0" parTransId="{D96819FF-3BE4-4B4A-ABC7-630A6E315C21}" sibTransId="{EF6EE32C-329F-4A75-A01F-805F72B2C4AC}"/>
    <dgm:cxn modelId="{273946A3-3F00-4F7E-BA17-4F2BDF83B747}" type="presParOf" srcId="{E8EC0A6F-1BD1-4C11-A996-FC64A1045448}" destId="{2FC84A29-2CA9-46C8-984A-60BE93878899}" srcOrd="0" destOrd="0" presId="urn:microsoft.com/office/officeart/2005/8/layout/hProcess9"/>
    <dgm:cxn modelId="{1D6BBF16-5A60-4B7C-870C-539B4705DB0B}" type="presParOf" srcId="{E8EC0A6F-1BD1-4C11-A996-FC64A1045448}" destId="{7F4E2075-405E-4794-AC9E-DA6A0590C439}" srcOrd="1" destOrd="0" presId="urn:microsoft.com/office/officeart/2005/8/layout/hProcess9"/>
    <dgm:cxn modelId="{317024A8-8D3F-4E74-84C3-352AD36F20C2}" type="presParOf" srcId="{7F4E2075-405E-4794-AC9E-DA6A0590C439}" destId="{09111576-8060-4DCF-9A40-7652D2898E4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F8AA-A281-4961-9964-AE15B1CB4013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Познакомить педагогов с опытом работы по использованию занимательного материала по ФЭМП в работе с детьми дошкольного возраста.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40187" y="2573"/>
        <a:ext cx="5241819" cy="923459"/>
      </dsp:txXfrm>
    </dsp:sp>
    <dsp:sp modelId="{943DD03D-12F8-46B3-9EAA-06206C526082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E85AA-A7A6-4AC1-B074-39A7C1CF414F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Обучить участников мастер – класса методам и приемам использования занимательных математических игр в педагогическом процессе.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40187" y="1201692"/>
        <a:ext cx="5241819" cy="923459"/>
      </dsp:txXfrm>
    </dsp:sp>
    <dsp:sp modelId="{EEE2581E-8AD9-41F5-BF21-ABBC7AD712D9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18743-9C27-4806-A957-18017A3C3A84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Развивать интерес к оригинальной образовательной игровой технологии, инициативу, желание применять на практике данную технологию.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40187" y="2400811"/>
        <a:ext cx="5241819" cy="923459"/>
      </dsp:txXfrm>
    </dsp:sp>
    <dsp:sp modelId="{68CF0A63-2E69-424F-A93A-9B9B6EB0E35F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78106-019B-4C70-B0C6-C808B9C59AE4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Вызвать желание к сотрудничеству, взаимопониманию.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40187" y="3599929"/>
        <a:ext cx="5241819" cy="923459"/>
      </dsp:txXfrm>
    </dsp:sp>
    <dsp:sp modelId="{420431F7-BE97-4930-92B3-AC4D00916EB4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0BDE2-37B0-4BE5-AD3E-BB45A77CB077}">
      <dsp:nvSpPr>
        <dsp:cNvPr id="0" name=""/>
        <dsp:cNvSpPr/>
      </dsp:nvSpPr>
      <dsp:spPr>
        <a:xfrm>
          <a:off x="1023548" y="0"/>
          <a:ext cx="6182502" cy="48574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… Из личного опыта я знаю, что обучение лучше осуществлять в естественном, самом привлекательном для дошкольников виде деятельности – игре. То есть мы, воспитатели не должны забывать о том, что ведущей деятельностью в дошкольном возрасте является игра, а значит, цель воспитателя научить ребенка играть, и в процессе игры, незаметно знакомить его с определенными понятиями, давать нужную информацию.</a:t>
          </a:r>
          <a:endParaRPr lang="ru-RU" sz="2000" b="1" kern="1200" dirty="0"/>
        </a:p>
      </dsp:txBody>
      <dsp:txXfrm>
        <a:off x="1928954" y="711350"/>
        <a:ext cx="4371690" cy="343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84A29-2CA9-46C8-984A-60BE93878899}">
      <dsp:nvSpPr>
        <dsp:cNvPr id="0" name=""/>
        <dsp:cNvSpPr/>
      </dsp:nvSpPr>
      <dsp:spPr>
        <a:xfrm>
          <a:off x="1234440" y="0"/>
          <a:ext cx="6995160" cy="514543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11576-8060-4DCF-9A40-7652D2898E43}">
      <dsp:nvSpPr>
        <dsp:cNvPr id="0" name=""/>
        <dsp:cNvSpPr/>
      </dsp:nvSpPr>
      <dsp:spPr>
        <a:xfrm>
          <a:off x="0" y="1424194"/>
          <a:ext cx="8229600" cy="20581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Основная цель использования игрового, занимательного материала – формирование представлений и закрепление уже имеющихся знаний. При этом непременным условием является применение воспитателем игр и упражнений для активного проявления познавательной самостоятельности у детей.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00472" y="1524666"/>
        <a:ext cx="8028656" cy="185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6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5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7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2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9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2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2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1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39CC-5CC5-4E0B-89EB-734840D3BC06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F7D5-B1C1-48E1-90D9-5AAF501AF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6533" y="332656"/>
            <a:ext cx="8042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МКДОУ № 6 «РОМАШКА»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533" y="1576498"/>
            <a:ext cx="80423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33CC"/>
                </a:solidFill>
                <a:effectLst/>
                <a:latin typeface="Times New Roman"/>
                <a:ea typeface="Times New Roman"/>
                <a:cs typeface="Times New Roman"/>
              </a:rPr>
              <a:t>Мастер-класс на тему: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b="1" i="1" dirty="0" smtClean="0">
                <a:solidFill>
                  <a:srgbClr val="0033CC"/>
                </a:solidFill>
                <a:effectLst/>
                <a:latin typeface="Times New Roman"/>
                <a:ea typeface="Times New Roman"/>
                <a:cs typeface="Times New Roman"/>
              </a:rPr>
              <a:t>Использование игрового занимательного материала на занятиях по формированию элементарных математических представлений у дошкольников»</a:t>
            </a:r>
            <a:endParaRPr lang="ru-RU" sz="3200" b="1" i="1" dirty="0">
              <a:solidFill>
                <a:srgbClr val="0033CC"/>
              </a:solidFill>
              <a:effectLst/>
              <a:latin typeface="Georgia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869160"/>
            <a:ext cx="6021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8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Воспитатель:</a:t>
            </a:r>
          </a:p>
          <a:p>
            <a:pPr lvl="0" algn="r"/>
            <a:r>
              <a:rPr lang="ru-RU" sz="4800" b="1" i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Чернышова</a:t>
            </a:r>
            <a:r>
              <a:rPr lang="ru-RU" sz="48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О.Н</a:t>
            </a:r>
            <a:r>
              <a:rPr lang="ru-RU" sz="4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86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196752"/>
            <a:ext cx="4968552" cy="4968552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Задачи: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49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68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Актуальность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371805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94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00B050"/>
                </a:solidFill>
              </a:rPr>
              <a:t>Цель: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20369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15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628800"/>
            <a:ext cx="5904656" cy="424847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Математика -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наука!</a:t>
            </a: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Хороша и всем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нужна.</a:t>
            </a: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Без нее прожить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нам трудно</a:t>
            </a: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Без </a:t>
            </a: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нее нам жизнь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сложна!</a:t>
            </a: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</a:rPr>
              <a:t>редпочтение ребенка в выборе деятельности: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ххх\Desktop\для мамы люды\1437485870_0_838e0_19e40e7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5125"/>
            <a:ext cx="32403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2369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82942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53662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4338" y="3284984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131309"/>
            <a:ext cx="703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6473" y="2661959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7" y="432582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21328" y="2995565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8414" y="4062305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71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Предпочтение ребенка в выборе деятельности: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1" y="1538271"/>
            <a:ext cx="32369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2369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ххх\Desktop\для мамы люды\0_911f2_bf04b90c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19281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ххх\Desktop\для мамы люды\0_106148_6f9867e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384902"/>
            <a:ext cx="2095273" cy="16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03" y="2924944"/>
            <a:ext cx="32369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ххх\Desktop\для мамы люды\0_90492_a7d02340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88" y="3992372"/>
            <a:ext cx="1681241" cy="18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6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042" y="1275390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96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820" y="3140968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96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700808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319221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96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0365" y="3270468"/>
            <a:ext cx="8146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055298"/>
            <a:ext cx="814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045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Задачи:</vt:lpstr>
      <vt:lpstr>Актуальность</vt:lpstr>
      <vt:lpstr>Цель:</vt:lpstr>
      <vt:lpstr>Математика -наука! Хороша и всем нужна. Без нее прожить нам трудно    Без нее нам жизнь сложна! </vt:lpstr>
      <vt:lpstr>Предпочтение ребенка в выборе деятельности:</vt:lpstr>
      <vt:lpstr>Предпочтение ребенка в выборе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ххх</cp:lastModifiedBy>
  <cp:revision>12</cp:revision>
  <dcterms:created xsi:type="dcterms:W3CDTF">2016-12-06T17:22:35Z</dcterms:created>
  <dcterms:modified xsi:type="dcterms:W3CDTF">2016-12-06T18:32:29Z</dcterms:modified>
</cp:coreProperties>
</file>