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2" r:id="rId3"/>
    <p:sldId id="284" r:id="rId4"/>
    <p:sldId id="273" r:id="rId5"/>
    <p:sldId id="260" r:id="rId6"/>
    <p:sldId id="261" r:id="rId7"/>
    <p:sldId id="262" r:id="rId8"/>
    <p:sldId id="274" r:id="rId9"/>
    <p:sldId id="258" r:id="rId10"/>
    <p:sldId id="275" r:id="rId11"/>
    <p:sldId id="277" r:id="rId12"/>
    <p:sldId id="263" r:id="rId13"/>
    <p:sldId id="267" r:id="rId14"/>
    <p:sldId id="276" r:id="rId15"/>
    <p:sldId id="259" r:id="rId16"/>
    <p:sldId id="278" r:id="rId17"/>
    <p:sldId id="271" r:id="rId18"/>
    <p:sldId id="279" r:id="rId19"/>
    <p:sldId id="268" r:id="rId20"/>
    <p:sldId id="266" r:id="rId21"/>
    <p:sldId id="265" r:id="rId22"/>
    <p:sldId id="281" r:id="rId23"/>
    <p:sldId id="282" r:id="rId24"/>
    <p:sldId id="280" r:id="rId25"/>
    <p:sldId id="28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FA66"/>
    <a:srgbClr val="97FB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7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4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24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81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37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05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20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5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03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8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69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224D3-8F75-4BC6-A313-1EB92A2A9785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AE2EC-550E-46A9-A9C3-13DAE1C8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7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352"/>
          <p:cNvGrpSpPr/>
          <p:nvPr/>
        </p:nvGrpSpPr>
        <p:grpSpPr>
          <a:xfrm>
            <a:off x="132054" y="46236"/>
            <a:ext cx="12289842" cy="6801476"/>
            <a:chOff x="-315430" y="-118207"/>
            <a:chExt cx="12289964" cy="6801993"/>
          </a:xfrm>
        </p:grpSpPr>
        <p:sp>
          <p:nvSpPr>
            <p:cNvPr id="3" name="Shape 9"/>
            <p:cNvSpPr/>
            <p:nvPr/>
          </p:nvSpPr>
          <p:spPr>
            <a:xfrm>
              <a:off x="-272485" y="351802"/>
              <a:ext cx="11886102" cy="6215152"/>
            </a:xfrm>
            <a:custGeom>
              <a:avLst/>
              <a:gdLst/>
              <a:ahLst/>
              <a:cxnLst/>
              <a:rect l="0" t="0" r="0" b="0"/>
              <a:pathLst>
                <a:path w="8643975" h="6215152">
                  <a:moveTo>
                    <a:pt x="6483070" y="0"/>
                  </a:moveTo>
                  <a:cubicBezTo>
                    <a:pt x="7676490" y="0"/>
                    <a:pt x="8643975" y="278257"/>
                    <a:pt x="8643975" y="621538"/>
                  </a:cubicBezTo>
                  <a:lnTo>
                    <a:pt x="8643975" y="5593639"/>
                  </a:lnTo>
                  <a:cubicBezTo>
                    <a:pt x="8643975" y="5250384"/>
                    <a:pt x="7676490" y="4972177"/>
                    <a:pt x="6482944" y="4972177"/>
                  </a:cubicBezTo>
                  <a:cubicBezTo>
                    <a:pt x="5289525" y="4972177"/>
                    <a:pt x="4322039" y="5250384"/>
                    <a:pt x="4322039" y="5593639"/>
                  </a:cubicBezTo>
                  <a:cubicBezTo>
                    <a:pt x="4322039" y="5936894"/>
                    <a:pt x="3354553" y="6215152"/>
                    <a:pt x="2161007" y="6215152"/>
                  </a:cubicBezTo>
                  <a:cubicBezTo>
                    <a:pt x="967524" y="6215152"/>
                    <a:pt x="13" y="5936894"/>
                    <a:pt x="13" y="5593639"/>
                  </a:cubicBezTo>
                  <a:lnTo>
                    <a:pt x="13" y="621538"/>
                  </a:lnTo>
                  <a:cubicBezTo>
                    <a:pt x="0" y="964819"/>
                    <a:pt x="967512" y="1243076"/>
                    <a:pt x="2161007" y="1243076"/>
                  </a:cubicBezTo>
                  <a:cubicBezTo>
                    <a:pt x="3354426" y="1243076"/>
                    <a:pt x="4322039" y="964819"/>
                    <a:pt x="4322039" y="621538"/>
                  </a:cubicBezTo>
                  <a:cubicBezTo>
                    <a:pt x="4322039" y="278257"/>
                    <a:pt x="5289525" y="0"/>
                    <a:pt x="648307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D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" name="Shape 10"/>
            <p:cNvSpPr/>
            <p:nvPr/>
          </p:nvSpPr>
          <p:spPr>
            <a:xfrm>
              <a:off x="-253773" y="285750"/>
              <a:ext cx="11822922" cy="6358000"/>
            </a:xfrm>
            <a:custGeom>
              <a:avLst/>
              <a:gdLst/>
              <a:ahLst/>
              <a:cxnLst/>
              <a:rect l="0" t="0" r="0" b="0"/>
              <a:pathLst>
                <a:path w="8643975" h="6215152">
                  <a:moveTo>
                    <a:pt x="13" y="621538"/>
                  </a:moveTo>
                  <a:cubicBezTo>
                    <a:pt x="0" y="964819"/>
                    <a:pt x="967511" y="1243076"/>
                    <a:pt x="2161007" y="1243076"/>
                  </a:cubicBezTo>
                  <a:cubicBezTo>
                    <a:pt x="3354426" y="1243076"/>
                    <a:pt x="4322039" y="964819"/>
                    <a:pt x="4322039" y="621538"/>
                  </a:cubicBezTo>
                  <a:lnTo>
                    <a:pt x="4322039" y="621538"/>
                  </a:lnTo>
                  <a:cubicBezTo>
                    <a:pt x="4322039" y="278257"/>
                    <a:pt x="5289525" y="0"/>
                    <a:pt x="6483070" y="0"/>
                  </a:cubicBezTo>
                  <a:cubicBezTo>
                    <a:pt x="7676490" y="0"/>
                    <a:pt x="8643975" y="278257"/>
                    <a:pt x="8643975" y="621538"/>
                  </a:cubicBezTo>
                  <a:cubicBezTo>
                    <a:pt x="8643975" y="621538"/>
                    <a:pt x="8643975" y="621538"/>
                    <a:pt x="8643975" y="621538"/>
                  </a:cubicBezTo>
                  <a:lnTo>
                    <a:pt x="8643975" y="621538"/>
                  </a:lnTo>
                  <a:lnTo>
                    <a:pt x="8643975" y="5593639"/>
                  </a:lnTo>
                  <a:lnTo>
                    <a:pt x="8643975" y="5593639"/>
                  </a:lnTo>
                  <a:cubicBezTo>
                    <a:pt x="8643975" y="5250384"/>
                    <a:pt x="7676490" y="4972177"/>
                    <a:pt x="6482944" y="4972177"/>
                  </a:cubicBezTo>
                  <a:cubicBezTo>
                    <a:pt x="5289525" y="4972177"/>
                    <a:pt x="4322039" y="5250384"/>
                    <a:pt x="4322039" y="5593639"/>
                  </a:cubicBezTo>
                  <a:cubicBezTo>
                    <a:pt x="4322039" y="5593639"/>
                    <a:pt x="4322039" y="5593639"/>
                    <a:pt x="4322039" y="5593639"/>
                  </a:cubicBezTo>
                  <a:lnTo>
                    <a:pt x="4322039" y="5593639"/>
                  </a:lnTo>
                  <a:cubicBezTo>
                    <a:pt x="4322039" y="5936895"/>
                    <a:pt x="3354553" y="6215152"/>
                    <a:pt x="2161007" y="6215152"/>
                  </a:cubicBezTo>
                  <a:cubicBezTo>
                    <a:pt x="967524" y="6215152"/>
                    <a:pt x="13" y="5936895"/>
                    <a:pt x="13" y="5593639"/>
                  </a:cubicBezTo>
                  <a:cubicBezTo>
                    <a:pt x="13" y="5593639"/>
                    <a:pt x="13" y="5593639"/>
                    <a:pt x="13" y="5593639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FF99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Rectangle 15"/>
            <p:cNvSpPr/>
            <p:nvPr/>
          </p:nvSpPr>
          <p:spPr>
            <a:xfrm>
              <a:off x="5670566" y="1045591"/>
              <a:ext cx="57621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dirty="0" smtClean="0">
                  <a:solidFill>
                    <a:srgbClr val="0068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ОБОЩЕНИЕ ОПЫТА </a:t>
              </a:r>
              <a:r>
                <a:rPr lang="ru-RU" sz="2000" b="1" i="1" dirty="0">
                  <a:solidFill>
                    <a:srgbClr val="0068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РАБОТЫ </a:t>
              </a:r>
              <a:r>
                <a:rPr lang="ru-RU" sz="2000" b="1" i="1" dirty="0">
                  <a:solidFill>
                    <a:srgbClr val="0068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 ТЕМЕ:</a:t>
              </a:r>
              <a:endPara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6"/>
            <p:cNvSpPr/>
            <p:nvPr/>
          </p:nvSpPr>
          <p:spPr>
            <a:xfrm>
              <a:off x="4948835" y="1441542"/>
              <a:ext cx="6259701" cy="40542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i="1" dirty="0">
                  <a:solidFill>
                    <a:srgbClr val="0068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2000" b="1" i="1" dirty="0" smtClean="0">
                  <a:solidFill>
                    <a:srgbClr val="0068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«РАЗВИТИЕ ЛИЧНОСТИ РЕБЕНКА НА ОСНОВЕ ДУХОВНЫХ И НРАВСТВЕННЫХ ЦЕННОСТЕЙ В РАМКАХ  РЕАЛИЗАЦИИ ФГОС ДОО»</a:t>
              </a:r>
            </a:p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i="1" dirty="0" smtClean="0">
                  <a:solidFill>
                    <a:srgbClr val="0068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17"/>
            <p:cNvSpPr/>
            <p:nvPr/>
          </p:nvSpPr>
          <p:spPr>
            <a:xfrm>
              <a:off x="4948835" y="1716401"/>
              <a:ext cx="6483842" cy="48951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2800" b="1" i="1" dirty="0" smtClean="0">
                  <a:solidFill>
                    <a:srgbClr val="0068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     </a:t>
              </a: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18"/>
            <p:cNvSpPr/>
            <p:nvPr/>
          </p:nvSpPr>
          <p:spPr>
            <a:xfrm>
              <a:off x="4948835" y="2037383"/>
              <a:ext cx="6259700" cy="595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endPara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9"/>
            <p:cNvSpPr/>
            <p:nvPr/>
          </p:nvSpPr>
          <p:spPr>
            <a:xfrm>
              <a:off x="4045357" y="2265172"/>
              <a:ext cx="5363839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Rectangle 20"/>
            <p:cNvSpPr/>
            <p:nvPr/>
          </p:nvSpPr>
          <p:spPr>
            <a:xfrm>
              <a:off x="4174897" y="2539492"/>
              <a:ext cx="5019971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i="1">
                  <a:solidFill>
                    <a:srgbClr val="0068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6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21"/>
            <p:cNvSpPr/>
            <p:nvPr/>
          </p:nvSpPr>
          <p:spPr>
            <a:xfrm>
              <a:off x="3665881" y="2813812"/>
              <a:ext cx="630392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4" name="Picture 8906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15430" y="-118207"/>
              <a:ext cx="11929047" cy="916759"/>
            </a:xfrm>
            <a:prstGeom prst="rect">
              <a:avLst/>
            </a:prstGeom>
          </p:spPr>
        </p:pic>
        <p:sp>
          <p:nvSpPr>
            <p:cNvPr id="15" name="Shape 23"/>
            <p:cNvSpPr/>
            <p:nvPr/>
          </p:nvSpPr>
          <p:spPr>
            <a:xfrm>
              <a:off x="-253773" y="0"/>
              <a:ext cx="11816568" cy="912822"/>
            </a:xfrm>
            <a:custGeom>
              <a:avLst/>
              <a:gdLst/>
              <a:ahLst/>
              <a:cxnLst/>
              <a:rect l="0" t="0" r="0" b="0"/>
              <a:pathLst>
                <a:path w="8715375" h="714375">
                  <a:moveTo>
                    <a:pt x="0" y="714375"/>
                  </a:moveTo>
                  <a:lnTo>
                    <a:pt x="8715375" y="714375"/>
                  </a:lnTo>
                  <a:lnTo>
                    <a:pt x="8715375" y="0"/>
                  </a:lnTo>
                  <a:lnTo>
                    <a:pt x="0" y="0"/>
                  </a:ln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66FF33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24"/>
            <p:cNvSpPr/>
            <p:nvPr/>
          </p:nvSpPr>
          <p:spPr>
            <a:xfrm>
              <a:off x="-315430" y="-50296"/>
              <a:ext cx="11971992" cy="99179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МУНИЦИПАЛЬНОЕ  КАЗЕННОЕ  ДОШКОЛЬНОЕ  ОБРАЗОВАТЕЛЬНОЕ  УЧРЕЖДЕНИЕ </a:t>
              </a:r>
              <a:endParaRPr lang="ru-RU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endPara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endParaRPr lang="ru-RU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25"/>
            <p:cNvSpPr/>
            <p:nvPr/>
          </p:nvSpPr>
          <p:spPr>
            <a:xfrm>
              <a:off x="538683" y="399161"/>
              <a:ext cx="3904761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6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26"/>
            <p:cNvSpPr/>
            <p:nvPr/>
          </p:nvSpPr>
          <p:spPr>
            <a:xfrm>
              <a:off x="3476016" y="399161"/>
              <a:ext cx="151411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9" name="Rectangle 27"/>
            <p:cNvSpPr/>
            <p:nvPr/>
          </p:nvSpPr>
          <p:spPr>
            <a:xfrm>
              <a:off x="2862557" y="296636"/>
              <a:ext cx="5920465" cy="6661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ДЕТСКИЙ  САД  № 6 «РОМАШКА» с</a:t>
              </a:r>
              <a:r>
                <a:rPr lang="ru-RU" sz="2000" b="1" dirty="0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РАГУЛИ</a:t>
              </a:r>
              <a:endPara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28"/>
            <p:cNvSpPr/>
            <p:nvPr/>
          </p:nvSpPr>
          <p:spPr>
            <a:xfrm>
              <a:off x="5045477" y="2745299"/>
              <a:ext cx="1068492" cy="39355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b="1" dirty="0" smtClean="0">
                  <a:solidFill>
                    <a:srgbClr val="0068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АВТОР:</a:t>
              </a: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9"/>
            <p:cNvSpPr/>
            <p:nvPr/>
          </p:nvSpPr>
          <p:spPr>
            <a:xfrm>
              <a:off x="5944150" y="2772661"/>
              <a:ext cx="6030384" cy="8415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dirty="0" smtClean="0">
                  <a:solidFill>
                    <a:srgbClr val="0068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ВОСПИТАТЕЛЬ  МИХАЙЛОВА ГАЛИНА ВАСИЛЬЕВНА</a:t>
              </a:r>
              <a:endPara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30"/>
            <p:cNvSpPr/>
            <p:nvPr/>
          </p:nvSpPr>
          <p:spPr>
            <a:xfrm>
              <a:off x="1083717" y="3304540"/>
              <a:ext cx="1376219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Rectangle 31"/>
            <p:cNvSpPr/>
            <p:nvPr/>
          </p:nvSpPr>
          <p:spPr>
            <a:xfrm>
              <a:off x="2269389" y="3304540"/>
              <a:ext cx="943734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4" name="Rectangle 32"/>
            <p:cNvSpPr/>
            <p:nvPr/>
          </p:nvSpPr>
          <p:spPr>
            <a:xfrm>
              <a:off x="3107589" y="3304540"/>
              <a:ext cx="1371515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5" name="Rectangle 33"/>
            <p:cNvSpPr/>
            <p:nvPr/>
          </p:nvSpPr>
          <p:spPr>
            <a:xfrm>
              <a:off x="4267607" y="3304540"/>
              <a:ext cx="154755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6" name="Rectangle 34"/>
            <p:cNvSpPr/>
            <p:nvPr/>
          </p:nvSpPr>
          <p:spPr>
            <a:xfrm>
              <a:off x="5559959" y="3304540"/>
              <a:ext cx="1071734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7" name="Rectangle 35"/>
            <p:cNvSpPr/>
            <p:nvPr/>
          </p:nvSpPr>
          <p:spPr>
            <a:xfrm>
              <a:off x="6494425" y="3304540"/>
              <a:ext cx="1373035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8" name="Rectangle 36"/>
            <p:cNvSpPr/>
            <p:nvPr/>
          </p:nvSpPr>
          <p:spPr>
            <a:xfrm>
              <a:off x="7654569" y="3304540"/>
              <a:ext cx="119578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9" name="Rectangle 37"/>
            <p:cNvSpPr/>
            <p:nvPr/>
          </p:nvSpPr>
          <p:spPr>
            <a:xfrm>
              <a:off x="234493" y="3578860"/>
              <a:ext cx="119730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0" name="Rectangle 38"/>
            <p:cNvSpPr/>
            <p:nvPr/>
          </p:nvSpPr>
          <p:spPr>
            <a:xfrm>
              <a:off x="1183919" y="3578860"/>
              <a:ext cx="1673121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1" name="Rectangle 39"/>
            <p:cNvSpPr/>
            <p:nvPr/>
          </p:nvSpPr>
          <p:spPr>
            <a:xfrm>
              <a:off x="2493417" y="3578860"/>
              <a:ext cx="1693796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2" name="Rectangle 40"/>
            <p:cNvSpPr/>
            <p:nvPr/>
          </p:nvSpPr>
          <p:spPr>
            <a:xfrm>
              <a:off x="3821075" y="3578860"/>
              <a:ext cx="106565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3" name="Rectangle 41"/>
            <p:cNvSpPr/>
            <p:nvPr/>
          </p:nvSpPr>
          <p:spPr>
            <a:xfrm>
              <a:off x="4672991" y="3578860"/>
              <a:ext cx="1594679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4" name="Shape 42"/>
            <p:cNvSpPr/>
            <p:nvPr/>
          </p:nvSpPr>
          <p:spPr>
            <a:xfrm>
              <a:off x="177496" y="3954539"/>
              <a:ext cx="5109759" cy="2539466"/>
            </a:xfrm>
            <a:custGeom>
              <a:avLst/>
              <a:gdLst/>
              <a:ahLst/>
              <a:cxnLst/>
              <a:rect l="0" t="0" r="0" b="0"/>
              <a:pathLst>
                <a:path w="4214774" h="2357425">
                  <a:moveTo>
                    <a:pt x="3161183" y="0"/>
                  </a:moveTo>
                  <a:cubicBezTo>
                    <a:pt x="3743096" y="0"/>
                    <a:pt x="4214774" y="105537"/>
                    <a:pt x="4214774" y="235712"/>
                  </a:cubicBezTo>
                  <a:lnTo>
                    <a:pt x="4214774" y="2121675"/>
                  </a:lnTo>
                  <a:cubicBezTo>
                    <a:pt x="4214774" y="1991474"/>
                    <a:pt x="3743096" y="1885924"/>
                    <a:pt x="3161183" y="1885924"/>
                  </a:cubicBezTo>
                  <a:cubicBezTo>
                    <a:pt x="2579142" y="1885924"/>
                    <a:pt x="2107464" y="1991474"/>
                    <a:pt x="2107464" y="2121675"/>
                  </a:cubicBezTo>
                  <a:cubicBezTo>
                    <a:pt x="2107464" y="2251875"/>
                    <a:pt x="1635658" y="2357425"/>
                    <a:pt x="1053745" y="2357425"/>
                  </a:cubicBezTo>
                  <a:cubicBezTo>
                    <a:pt x="471754" y="2357425"/>
                    <a:pt x="0" y="2251875"/>
                    <a:pt x="0" y="2121675"/>
                  </a:cubicBezTo>
                  <a:lnTo>
                    <a:pt x="0" y="235712"/>
                  </a:lnTo>
                  <a:cubicBezTo>
                    <a:pt x="0" y="365887"/>
                    <a:pt x="471754" y="471424"/>
                    <a:pt x="1053745" y="471424"/>
                  </a:cubicBezTo>
                  <a:cubicBezTo>
                    <a:pt x="1635658" y="471424"/>
                    <a:pt x="2107464" y="365887"/>
                    <a:pt x="2107464" y="235712"/>
                  </a:cubicBezTo>
                  <a:cubicBezTo>
                    <a:pt x="2107464" y="105537"/>
                    <a:pt x="2579142" y="0"/>
                    <a:pt x="3161183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9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35" name="Shape 43"/>
            <p:cNvSpPr/>
            <p:nvPr/>
          </p:nvSpPr>
          <p:spPr>
            <a:xfrm>
              <a:off x="-315430" y="3771262"/>
              <a:ext cx="5507943" cy="2912524"/>
            </a:xfrm>
            <a:custGeom>
              <a:avLst/>
              <a:gdLst/>
              <a:ahLst/>
              <a:cxnLst/>
              <a:rect l="0" t="0" r="0" b="0"/>
              <a:pathLst>
                <a:path w="4214775" h="2357425">
                  <a:moveTo>
                    <a:pt x="0" y="235712"/>
                  </a:moveTo>
                  <a:cubicBezTo>
                    <a:pt x="0" y="365887"/>
                    <a:pt x="471754" y="471424"/>
                    <a:pt x="1053744" y="471424"/>
                  </a:cubicBezTo>
                  <a:cubicBezTo>
                    <a:pt x="1635658" y="471424"/>
                    <a:pt x="2107464" y="365887"/>
                    <a:pt x="2107464" y="235712"/>
                  </a:cubicBezTo>
                  <a:lnTo>
                    <a:pt x="2107464" y="235712"/>
                  </a:lnTo>
                  <a:cubicBezTo>
                    <a:pt x="2107464" y="105537"/>
                    <a:pt x="2579142" y="0"/>
                    <a:pt x="3161183" y="0"/>
                  </a:cubicBezTo>
                  <a:cubicBezTo>
                    <a:pt x="3743097" y="0"/>
                    <a:pt x="4214775" y="105537"/>
                    <a:pt x="4214775" y="235712"/>
                  </a:cubicBezTo>
                  <a:cubicBezTo>
                    <a:pt x="4214775" y="235712"/>
                    <a:pt x="4214775" y="235712"/>
                    <a:pt x="4214775" y="235712"/>
                  </a:cubicBezTo>
                  <a:lnTo>
                    <a:pt x="4214775" y="235712"/>
                  </a:lnTo>
                  <a:lnTo>
                    <a:pt x="4214775" y="2121675"/>
                  </a:lnTo>
                  <a:lnTo>
                    <a:pt x="4214775" y="2121675"/>
                  </a:lnTo>
                  <a:cubicBezTo>
                    <a:pt x="4214775" y="1991474"/>
                    <a:pt x="3743097" y="1885924"/>
                    <a:pt x="3161183" y="1885924"/>
                  </a:cubicBezTo>
                  <a:cubicBezTo>
                    <a:pt x="2579142" y="1885924"/>
                    <a:pt x="2107464" y="1991474"/>
                    <a:pt x="2107464" y="2121675"/>
                  </a:cubicBezTo>
                  <a:cubicBezTo>
                    <a:pt x="2107464" y="2121675"/>
                    <a:pt x="2107464" y="2121675"/>
                    <a:pt x="2107464" y="2121675"/>
                  </a:cubicBezTo>
                  <a:lnTo>
                    <a:pt x="2107464" y="2121675"/>
                  </a:lnTo>
                  <a:cubicBezTo>
                    <a:pt x="2107464" y="2251875"/>
                    <a:pt x="1635658" y="2357425"/>
                    <a:pt x="1053744" y="2357425"/>
                  </a:cubicBezTo>
                  <a:cubicBezTo>
                    <a:pt x="471754" y="2357425"/>
                    <a:pt x="0" y="2251875"/>
                    <a:pt x="0" y="2121675"/>
                  </a:cubicBezTo>
                  <a:cubicBezTo>
                    <a:pt x="0" y="2121675"/>
                    <a:pt x="0" y="2121675"/>
                    <a:pt x="0" y="2121675"/>
                  </a:cubicBezTo>
                  <a:close/>
                </a:path>
              </a:pathLst>
            </a:custGeom>
            <a:solidFill>
              <a:srgbClr val="78FA66"/>
            </a:solidFill>
            <a:ln w="28575" cap="flat">
              <a:round/>
            </a:ln>
          </p:spPr>
          <p:style>
            <a:lnRef idx="1">
              <a:srgbClr val="008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6" name="Rectangle 44"/>
            <p:cNvSpPr/>
            <p:nvPr/>
          </p:nvSpPr>
          <p:spPr>
            <a:xfrm>
              <a:off x="234493" y="4378651"/>
              <a:ext cx="4958019" cy="189443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Rectangle 45"/>
            <p:cNvSpPr/>
            <p:nvPr/>
          </p:nvSpPr>
          <p:spPr>
            <a:xfrm>
              <a:off x="685206" y="4805046"/>
              <a:ext cx="3595279" cy="6706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8" name="Rectangle 46"/>
            <p:cNvSpPr/>
            <p:nvPr/>
          </p:nvSpPr>
          <p:spPr>
            <a:xfrm>
              <a:off x="394818" y="5079365"/>
              <a:ext cx="4929368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Rectangle 47"/>
            <p:cNvSpPr/>
            <p:nvPr/>
          </p:nvSpPr>
          <p:spPr>
            <a:xfrm flipV="1">
              <a:off x="6067214" y="5228387"/>
              <a:ext cx="91223" cy="1606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136525" indent="-6350" algn="l">
                <a:lnSpc>
                  <a:spcPct val="107000"/>
                </a:lnSpc>
                <a:spcAft>
                  <a:spcPts val="800"/>
                </a:spcAft>
              </a:pP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/>
          <a:stretch/>
        </p:blipFill>
        <p:spPr>
          <a:xfrm>
            <a:off x="132054" y="909121"/>
            <a:ext cx="3928204" cy="3377468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3005" r="6667" b="8544"/>
          <a:stretch/>
        </p:blipFill>
        <p:spPr>
          <a:xfrm>
            <a:off x="7146440" y="3262196"/>
            <a:ext cx="4737437" cy="3446799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40" name="TextBox 39"/>
          <p:cNvSpPr txBox="1"/>
          <p:nvPr/>
        </p:nvSpPr>
        <p:spPr>
          <a:xfrm>
            <a:off x="97900" y="4437453"/>
            <a:ext cx="45554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памяти – нет традиций,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традиций – нет культуры,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культуры – нет воспитания,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воспитания – нет духовности,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духовности – нет культуры,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культуры – нет личности,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личности – нет народа как исторической личности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2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34675"/>
            <a:ext cx="12192000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0" y="0"/>
            <a:ext cx="4086895" cy="1918953"/>
          </a:xfrm>
          <a:prstGeom prst="flowChartPunchedTape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4997" y="320052"/>
            <a:ext cx="7495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занятий под названием «УРОКИ ДОБРОТЫ», целью которых является воспитание нравственных ценностей и познание самого себя в мире людей.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201005061626_00010.jpg"/>
          <p:cNvPicPr>
            <a:picLocks noChangeAspect="1"/>
          </p:cNvPicPr>
          <p:nvPr/>
        </p:nvPicPr>
        <p:blipFill rotWithShape="1">
          <a:blip r:embed="rId2"/>
          <a:srcRect l="6842" t="6526" r="4601" b="14385"/>
          <a:stretch/>
        </p:blipFill>
        <p:spPr>
          <a:xfrm>
            <a:off x="0" y="3588437"/>
            <a:ext cx="4797287" cy="31805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Содержимое 3" descr="201005061613_00004.jpg"/>
          <p:cNvPicPr>
            <a:picLocks noChangeAspect="1"/>
          </p:cNvPicPr>
          <p:nvPr/>
        </p:nvPicPr>
        <p:blipFill rotWithShape="1">
          <a:blip r:embed="rId3"/>
          <a:srcRect l="8089" t="6898" r="2078" b="23835"/>
          <a:stretch/>
        </p:blipFill>
        <p:spPr>
          <a:xfrm>
            <a:off x="7222775" y="3089162"/>
            <a:ext cx="5109588" cy="3434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 descr="Изображение 017.jpg"/>
          <p:cNvPicPr>
            <a:picLocks noChangeAspect="1"/>
          </p:cNvPicPr>
          <p:nvPr/>
        </p:nvPicPr>
        <p:blipFill>
          <a:blip r:embed="rId4"/>
          <a:srcRect l="-528" r="1885" b="5728"/>
          <a:stretch>
            <a:fillRect/>
          </a:stretch>
        </p:blipFill>
        <p:spPr>
          <a:xfrm rot="20242255">
            <a:off x="5332421" y="1838433"/>
            <a:ext cx="2292385" cy="3800233"/>
          </a:xfrm>
          <a:prstGeom prst="foldedCorner">
            <a:avLst>
              <a:gd name="adj" fmla="val 47206"/>
            </a:avLst>
          </a:prstGeom>
          <a:effectLst>
            <a:softEdge rad="317500"/>
          </a:effectLst>
        </p:spPr>
      </p:pic>
      <p:pic>
        <p:nvPicPr>
          <p:cNvPr id="10" name="Содержимое 3" descr="Изображение 016.jpg"/>
          <p:cNvPicPr>
            <a:picLocks noChangeAspect="1"/>
          </p:cNvPicPr>
          <p:nvPr/>
        </p:nvPicPr>
        <p:blipFill rotWithShape="1">
          <a:blip r:embed="rId5"/>
          <a:srcRect r="14286" b="2281"/>
          <a:stretch/>
        </p:blipFill>
        <p:spPr>
          <a:xfrm>
            <a:off x="4110669" y="1649578"/>
            <a:ext cx="1882369" cy="40419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7740202" y="1724048"/>
            <a:ext cx="452029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Слушая сказки и другие художественные произведения дети учатся понимать «язык эмоций, язык чувств».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212621" y="34675"/>
            <a:ext cx="7933168" cy="1550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964187" y="1579377"/>
            <a:ext cx="5111683" cy="16127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9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192000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629" r="3427" b="5164"/>
          <a:stretch/>
        </p:blipFill>
        <p:spPr>
          <a:xfrm rot="20668691">
            <a:off x="352335" y="3237818"/>
            <a:ext cx="3983644" cy="317616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4695" r="5962" b="7418"/>
          <a:stretch/>
        </p:blipFill>
        <p:spPr>
          <a:xfrm>
            <a:off x="143238" y="105514"/>
            <a:ext cx="5536344" cy="300224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5071" r="2160" b="845"/>
          <a:stretch/>
        </p:blipFill>
        <p:spPr>
          <a:xfrm rot="1267032">
            <a:off x="6565717" y="834995"/>
            <a:ext cx="5353946" cy="385544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 flipH="1">
            <a:off x="3129566" y="5222025"/>
            <a:ext cx="9062434" cy="1631216"/>
          </a:xfrm>
          <a:prstGeom prst="rect">
            <a:avLst/>
          </a:prstGeom>
          <a:solidFill>
            <a:srgbClr val="97FB8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Почти каждое занятие предполагает использование в практической части различных видов художественной деятельности: рисования, аппликации и лепки. Продуктивная деятельность способствует формированию эстетического вкуса, расширяет представления детей об окружающем мире и его свойствах.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7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-1" y="11516"/>
            <a:ext cx="3760631" cy="1701374"/>
          </a:xfrm>
          <a:prstGeom prst="flowChartPunchedTape">
            <a:avLst/>
          </a:prstGeom>
          <a:solidFill>
            <a:srgbClr val="78FA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rot="21028290">
            <a:off x="2530699" y="851829"/>
            <a:ext cx="5512158" cy="2656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Блок-схема: перфолента 8"/>
          <p:cNvSpPr/>
          <p:nvPr/>
        </p:nvSpPr>
        <p:spPr>
          <a:xfrm>
            <a:off x="4159875" y="3837904"/>
            <a:ext cx="5653825" cy="3081271"/>
          </a:xfrm>
          <a:prstGeom prst="flowChartPunchedTape">
            <a:avLst/>
          </a:prstGeom>
          <a:solidFill>
            <a:srgbClr val="97FB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7"/>
          <a:stretch/>
        </p:blipFill>
        <p:spPr>
          <a:xfrm>
            <a:off x="7555605" y="189964"/>
            <a:ext cx="4636394" cy="5209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27230"/>
          <a:stretch/>
        </p:blipFill>
        <p:spPr>
          <a:xfrm>
            <a:off x="115910" y="2794716"/>
            <a:ext cx="4043966" cy="3934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75786" y="4497518"/>
            <a:ext cx="51386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календарными православными и народными праздниками и проведение некоторых из них (Рождество Пресвятой Богородицы, Масленица, Пасха, Благовещение, Троица)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909" y="413916"/>
            <a:ext cx="2846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2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2496" r="4332" b="4354"/>
          <a:stretch/>
        </p:blipFill>
        <p:spPr>
          <a:xfrm>
            <a:off x="-1" y="2884868"/>
            <a:ext cx="5731100" cy="37670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8" t="20845" b="13239"/>
          <a:stretch/>
        </p:blipFill>
        <p:spPr>
          <a:xfrm>
            <a:off x="6890198" y="127180"/>
            <a:ext cx="5061397" cy="3174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19530" r="2300" b="7230"/>
          <a:stretch/>
        </p:blipFill>
        <p:spPr>
          <a:xfrm>
            <a:off x="5731099" y="3429000"/>
            <a:ext cx="6310648" cy="3322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Блок-схема: перфолента 6"/>
          <p:cNvSpPr/>
          <p:nvPr/>
        </p:nvSpPr>
        <p:spPr>
          <a:xfrm>
            <a:off x="0" y="25758"/>
            <a:ext cx="5009881" cy="2485621"/>
          </a:xfrm>
          <a:prstGeom prst="flowChartPunchedTape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80303" y="824248"/>
            <a:ext cx="4700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" y="0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" y="-1"/>
            <a:ext cx="4094920" cy="2226366"/>
          </a:xfrm>
          <a:prstGeom prst="flowChartPunchedTape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4557" y="675861"/>
            <a:ext cx="3538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r="17177"/>
          <a:stretch/>
        </p:blipFill>
        <p:spPr>
          <a:xfrm rot="5400000">
            <a:off x="-376966" y="3087964"/>
            <a:ext cx="4231223" cy="3129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t="4507" r="13443" b="3849"/>
          <a:stretch/>
        </p:blipFill>
        <p:spPr>
          <a:xfrm>
            <a:off x="8628286" y="116932"/>
            <a:ext cx="3438659" cy="4377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Блок-схема: перфолента 6"/>
          <p:cNvSpPr/>
          <p:nvPr/>
        </p:nvSpPr>
        <p:spPr>
          <a:xfrm>
            <a:off x="7134896" y="4452730"/>
            <a:ext cx="5057104" cy="2315630"/>
          </a:xfrm>
          <a:prstGeom prst="flowChartPunchedTape">
            <a:avLst/>
          </a:prstGeom>
          <a:solidFill>
            <a:srgbClr val="78FA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06873" y="5068810"/>
            <a:ext cx="3593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ИКОН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15365" r="1020" b="3585"/>
          <a:stretch/>
        </p:blipFill>
        <p:spPr>
          <a:xfrm rot="20611533">
            <a:off x="3278069" y="1917297"/>
            <a:ext cx="5142964" cy="3321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2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0" y="0"/>
            <a:ext cx="12192000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 t="27835" r="15359" b="7795"/>
          <a:stretch/>
        </p:blipFill>
        <p:spPr>
          <a:xfrm>
            <a:off x="6948380" y="124799"/>
            <a:ext cx="5067608" cy="3198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Блок-схема: перфолента 10"/>
          <p:cNvSpPr/>
          <p:nvPr/>
        </p:nvSpPr>
        <p:spPr>
          <a:xfrm>
            <a:off x="16212" y="-13871"/>
            <a:ext cx="6523377" cy="2243313"/>
          </a:xfrm>
          <a:prstGeom prst="flowChartPunchedTape">
            <a:avLst/>
          </a:prstGeom>
          <a:solidFill>
            <a:srgbClr val="78FA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одержимое 3" descr="201005061623_0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5631">
            <a:off x="3772001" y="1774518"/>
            <a:ext cx="3563854" cy="2528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201005061625_0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1437" y="3341778"/>
            <a:ext cx="5532663" cy="3265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Содержимое 3" descr="201005061607_00003.jpg"/>
          <p:cNvPicPr>
            <a:picLocks noChangeAspect="1"/>
          </p:cNvPicPr>
          <p:nvPr/>
        </p:nvPicPr>
        <p:blipFill rotWithShape="1">
          <a:blip r:embed="rId5"/>
          <a:srcRect l="9205" t="4246" r="5984" b="13547"/>
          <a:stretch/>
        </p:blipFill>
        <p:spPr>
          <a:xfrm>
            <a:off x="115909" y="3752179"/>
            <a:ext cx="4790942" cy="3013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5003" y="538229"/>
            <a:ext cx="5563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Неотъемлемой частью духовно-нравственного воспитания дошкольников являются игры: народные, дидактические, словесные, сюжетно-ролевые и др.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093261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0" y="-157406"/>
            <a:ext cx="4932609" cy="2887727"/>
          </a:xfrm>
          <a:prstGeom prst="flowChartPunchedTape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637" y="316961"/>
            <a:ext cx="4893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православным храмом, его архитектурной особенностью, назначением является одной из форм введения детей в духовную культуру, которое проходит в форме экскурсий в Храм Архангела Михаила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0"/>
          <a:stretch/>
        </p:blipFill>
        <p:spPr>
          <a:xfrm rot="499246">
            <a:off x="8089668" y="2990369"/>
            <a:ext cx="3551103" cy="3788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7"/>
          <a:stretch/>
        </p:blipFill>
        <p:spPr>
          <a:xfrm rot="20951881">
            <a:off x="282103" y="2836326"/>
            <a:ext cx="3123548" cy="3305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1" t="31737" b="8732"/>
          <a:stretch/>
        </p:blipFill>
        <p:spPr>
          <a:xfrm rot="21239429">
            <a:off x="3765320" y="2784668"/>
            <a:ext cx="3102962" cy="3625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4"/>
          <a:stretch/>
        </p:blipFill>
        <p:spPr>
          <a:xfrm>
            <a:off x="8126569" y="89611"/>
            <a:ext cx="3966691" cy="2885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" b="4207"/>
          <a:stretch/>
        </p:blipFill>
        <p:spPr>
          <a:xfrm>
            <a:off x="5195586" y="0"/>
            <a:ext cx="2663780" cy="3181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637" y="6381213"/>
            <a:ext cx="6923901" cy="461665"/>
          </a:xfrm>
          <a:prstGeom prst="rect">
            <a:avLst/>
          </a:prstGeom>
          <a:solidFill>
            <a:srgbClr val="78FA6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Посещение Храма в праздник Крещение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0" b="11737"/>
          <a:stretch/>
        </p:blipFill>
        <p:spPr>
          <a:xfrm>
            <a:off x="8150926" y="241650"/>
            <a:ext cx="4010644" cy="4131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"/>
          <a:stretch/>
        </p:blipFill>
        <p:spPr>
          <a:xfrm rot="20816082">
            <a:off x="318660" y="2378152"/>
            <a:ext cx="3736201" cy="4131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7" b="14930"/>
          <a:stretch/>
        </p:blipFill>
        <p:spPr>
          <a:xfrm rot="21303308">
            <a:off x="4423115" y="2657432"/>
            <a:ext cx="3650775" cy="3935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перфолента 7"/>
          <p:cNvSpPr/>
          <p:nvPr/>
        </p:nvSpPr>
        <p:spPr>
          <a:xfrm>
            <a:off x="0" y="0"/>
            <a:ext cx="8023538" cy="2176530"/>
          </a:xfrm>
          <a:prstGeom prst="flowChartPunchedTape">
            <a:avLst/>
          </a:prstGeom>
          <a:solidFill>
            <a:srgbClr val="78FA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67424" y="489397"/>
            <a:ext cx="8260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ДЕТЬМИ: экскурсии в музей и сельскую библиотеку, где дети знакомятся с образом жизни людей, их трудом, бытом, национальными устоями.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192000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433">
            <a:off x="260213" y="448892"/>
            <a:ext cx="3674520" cy="4477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477" y="136033"/>
            <a:ext cx="4179736" cy="3042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3245">
            <a:off x="3497161" y="3452709"/>
            <a:ext cx="4245971" cy="3209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854" y="3648745"/>
            <a:ext cx="4465237" cy="3123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9472">
            <a:off x="4924224" y="201181"/>
            <a:ext cx="3178445" cy="3279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15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0" y="0"/>
            <a:ext cx="3580327" cy="1854558"/>
          </a:xfrm>
          <a:prstGeom prst="flowChartPunchedTape">
            <a:avLst/>
          </a:prstGeom>
          <a:solidFill>
            <a:srgbClr val="78FA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3335" y="515155"/>
            <a:ext cx="392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КАЗАЧИЙ ДВОР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2254" r="1737" b="26948"/>
          <a:stretch/>
        </p:blipFill>
        <p:spPr>
          <a:xfrm>
            <a:off x="5898525" y="96831"/>
            <a:ext cx="6199032" cy="3457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12770"/>
          <a:stretch/>
        </p:blipFill>
        <p:spPr>
          <a:xfrm rot="20366432">
            <a:off x="391104" y="2132117"/>
            <a:ext cx="4056845" cy="2865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10141" r="9483" b="11549"/>
          <a:stretch/>
        </p:blipFill>
        <p:spPr>
          <a:xfrm rot="20912614">
            <a:off x="4154507" y="3813755"/>
            <a:ext cx="3882983" cy="2685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2160" b="4977"/>
          <a:stretch/>
        </p:blipFill>
        <p:spPr>
          <a:xfrm>
            <a:off x="8532254" y="3575927"/>
            <a:ext cx="3438660" cy="3013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89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192000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97FB89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ЗНАЧИМОСТЬ ОПЫТА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028" y="584775"/>
            <a:ext cx="115008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1.6. ОДНА ИЗ ЗАДАЧ СТАНДАРТА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ОБУЧЕНИЯ И ВОСПИТАНИЯ В ЦЕЛОСТНЫЙ ОБРАЗОВАТЕЛЬНЫЙ ПРОЦЕСС НА ОСНОВЕ ДУХОВНО-НРАВСТВЕННЫХ И СОЦИОКУЛЬТУРНЫХ ЦЕННОСТЕЙ И ПРИНЯТЫХ В ОБЩЕСТВЕ ПРАВИЛ И НОРМ ПОВЕДЕНИЯ В ИНТЕРЕСАХ ЧЕЛОВЕКА, СЕМЬИ, ОБЩЕСТВА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ЭТИМ АКТУАЛЬНЫМ СТАНОВИТСЯ:</a:t>
            </a:r>
          </a:p>
          <a:p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141665" y="3182065"/>
            <a:ext cx="5731098" cy="1627490"/>
          </a:xfrm>
          <a:prstGeom prst="foldedCorne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1665" y="3259723"/>
            <a:ext cx="5731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воспитателя с родителями с целью повышения их представлений о нравственных эталонах и нормах поведения и взаимоотношений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1" t="40001" r="2723" b="6103"/>
          <a:stretch/>
        </p:blipFill>
        <p:spPr>
          <a:xfrm>
            <a:off x="9375287" y="2499519"/>
            <a:ext cx="2816713" cy="2794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нутый угол 6"/>
          <p:cNvSpPr/>
          <p:nvPr/>
        </p:nvSpPr>
        <p:spPr>
          <a:xfrm>
            <a:off x="6750677" y="5125407"/>
            <a:ext cx="5441323" cy="1636807"/>
          </a:xfrm>
          <a:prstGeom prst="foldedCorne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213241" y="5357999"/>
            <a:ext cx="5164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результатов работы по целостному духовно-нравственному и социальному развитию личности ребенка дошкольника.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99" y="4583162"/>
            <a:ext cx="2784116" cy="228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093262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-44806" y="-168066"/>
            <a:ext cx="12093262" cy="2178608"/>
          </a:xfrm>
          <a:prstGeom prst="flowChartPunchedTape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5908" y="259519"/>
            <a:ext cx="11217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Развиваясь ребенок не может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самоутверждаться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вообще» он утверждает себя обязательно на основе каких то впечатляющих его примеров. Русская культурная традиция свято хранит образы героев – защитников Отечества, православных святых, которые совершали не только воинский, но и духовный подвиг.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" b="7605"/>
          <a:stretch/>
        </p:blipFill>
        <p:spPr>
          <a:xfrm rot="719462">
            <a:off x="9108718" y="3505586"/>
            <a:ext cx="2943093" cy="3084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13146" r="3004" b="10422"/>
          <a:stretch/>
        </p:blipFill>
        <p:spPr>
          <a:xfrm>
            <a:off x="135360" y="1671249"/>
            <a:ext cx="4700790" cy="3078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 r="4762" b="7606"/>
          <a:stretch/>
        </p:blipFill>
        <p:spPr>
          <a:xfrm rot="817962">
            <a:off x="6084824" y="1534517"/>
            <a:ext cx="3322749" cy="3453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88" r="1737" b="3286"/>
          <a:stretch/>
        </p:blipFill>
        <p:spPr>
          <a:xfrm rot="702584">
            <a:off x="3031426" y="4026835"/>
            <a:ext cx="3908740" cy="2607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3911" y="4837591"/>
            <a:ext cx="2549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втомузей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«Дороги Победы» (1941-1945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620518" y="2910625"/>
            <a:ext cx="2427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салоне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автомузея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093261" cy="6761408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0" y="0"/>
            <a:ext cx="5615189" cy="1906073"/>
          </a:xfrm>
          <a:prstGeom prst="flowChartPunchedTape">
            <a:avLst/>
          </a:prstGeom>
          <a:solidFill>
            <a:srgbClr val="78FA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2254" b="18310"/>
          <a:stretch/>
        </p:blipFill>
        <p:spPr>
          <a:xfrm>
            <a:off x="6284890" y="90151"/>
            <a:ext cx="5525036" cy="3567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7512" b="6291"/>
          <a:stretch/>
        </p:blipFill>
        <p:spPr>
          <a:xfrm rot="20626779">
            <a:off x="389369" y="2060618"/>
            <a:ext cx="4237149" cy="3193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" r="18075" b="7794"/>
          <a:stretch/>
        </p:blipFill>
        <p:spPr>
          <a:xfrm rot="545412">
            <a:off x="4636120" y="3584936"/>
            <a:ext cx="4005329" cy="2923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4789"/>
          <a:stretch/>
        </p:blipFill>
        <p:spPr>
          <a:xfrm>
            <a:off x="8793989" y="3589986"/>
            <a:ext cx="3440939" cy="3148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93183" y="476518"/>
            <a:ext cx="5318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ПРОГУЛКА В МУЗЕЙ: «ЖИВЫЕ ВАМ БЕСКОНЕЧНО ДОЛЖНЫ»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11" y="6076059"/>
            <a:ext cx="5662024" cy="707886"/>
          </a:xfrm>
          <a:prstGeom prst="rect">
            <a:avLst/>
          </a:prstGeom>
          <a:solidFill>
            <a:srgbClr val="97FB89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Беседа: «Наши земляки -  участники Великой Отечественной Войны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" y="198527"/>
            <a:ext cx="12192000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1" y="-1"/>
            <a:ext cx="3387143" cy="1686021"/>
          </a:xfrm>
          <a:prstGeom prst="flowChartPunchedTape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8789" y="553792"/>
            <a:ext cx="3825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62151" y="224285"/>
            <a:ext cx="7431110" cy="923331"/>
          </a:xfrm>
          <a:prstGeom prst="roundRect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810259" y="198527"/>
            <a:ext cx="7006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Приобщая дошкольников к духовно-нравственным ценностям, добилась следующих результатов: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87144" y="1417806"/>
            <a:ext cx="8789829" cy="848158"/>
          </a:xfrm>
          <a:prstGeom prst="roundRect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90925" y="1521991"/>
            <a:ext cx="8338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внутренние предпосылки для дальнейшего личностного развития и эмоционального благополучия ребенка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69375" y="2551228"/>
            <a:ext cx="8023537" cy="707886"/>
          </a:xfrm>
          <a:prstGeom prst="roundRect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69375" y="2472884"/>
            <a:ext cx="8023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Пробудился интерес к истории и культуре своей Родины, любовь к родному краю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10259" y="3439068"/>
            <a:ext cx="7134894" cy="669701"/>
          </a:xfrm>
          <a:prstGeom prst="roundRect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45487" y="3387417"/>
            <a:ext cx="673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чувства национального достоинства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4625365"/>
            <a:ext cx="12191999" cy="22326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09093" y="4604958"/>
            <a:ext cx="11204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комплексной и системной работе формируется модель выпускника – здоровая, физически развитая личность с активной гражданской позицией, обладающая социально ценностными нравственными качествами, с потребностями в здоровом образе жизни, с развитым творческим потенциалом и способностью к саморазвитию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 b="7230"/>
          <a:stretch/>
        </p:blipFill>
        <p:spPr>
          <a:xfrm>
            <a:off x="196404" y="1686020"/>
            <a:ext cx="3063025" cy="2918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08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-1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0" y="0"/>
            <a:ext cx="3593206" cy="1700011"/>
          </a:xfrm>
          <a:prstGeom prst="flowChartPunchedTape">
            <a:avLst/>
          </a:prstGeom>
          <a:solidFill>
            <a:srgbClr val="78FA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8789" y="592428"/>
            <a:ext cx="3464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0484" y="223096"/>
            <a:ext cx="627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7263686" y="684761"/>
            <a:ext cx="4745864" cy="1653064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flipH="1">
            <a:off x="7579860" y="962207"/>
            <a:ext cx="4191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% (было 54%, стало 76%) родителей, вовлеченных в совместную деятельность с педагогом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15154" y="1803042"/>
            <a:ext cx="4494727" cy="1854558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08337" y="1903028"/>
            <a:ext cx="4108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Объединены усилия педагога и  родителей при организации работы в вопросах духово-нравственного воспитания детей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20945329">
            <a:off x="4772689" y="968490"/>
            <a:ext cx="2308548" cy="7315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009880" y="2693179"/>
            <a:ext cx="4533364" cy="1622738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22836" y="2779862"/>
            <a:ext cx="4514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Расширилось количество практических форм работы с родителями (мастер- классы, практикумы, акции 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515155" y="4722390"/>
            <a:ext cx="4494726" cy="2135609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08337" y="4888467"/>
            <a:ext cx="41985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Расширились границы сотрудничества с родителями по созданию благоприятных условий для духовного развития дошкольников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Выгнутая вверх стрелка 16"/>
          <p:cNvSpPr/>
          <p:nvPr/>
        </p:nvSpPr>
        <p:spPr>
          <a:xfrm>
            <a:off x="2156714" y="3773698"/>
            <a:ext cx="174930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7579859" y="4439028"/>
            <a:ext cx="4401357" cy="2282120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 flipH="1">
            <a:off x="7769824" y="4610592"/>
            <a:ext cx="4134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эмоциональный настрой педагогов и родителей на совместную работу по развитию личности ребенка на основе духовных и нравственных ценностей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гнутая вверх стрелка 19"/>
          <p:cNvSpPr/>
          <p:nvPr/>
        </p:nvSpPr>
        <p:spPr>
          <a:xfrm rot="20601813">
            <a:off x="5322836" y="5434885"/>
            <a:ext cx="1989315" cy="87672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1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0" y="128529"/>
            <a:ext cx="12192000" cy="6858000"/>
          </a:xfrm>
          <a:prstGeom prst="flowChartPunchedTap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Блок-схема: перфолента 1"/>
          <p:cNvSpPr/>
          <p:nvPr/>
        </p:nvSpPr>
        <p:spPr>
          <a:xfrm>
            <a:off x="0" y="1"/>
            <a:ext cx="4677177" cy="1428756"/>
          </a:xfrm>
          <a:prstGeom prst="flowChartPunchedTape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5075" y="228428"/>
            <a:ext cx="4780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распространению опыта работы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0782">
            <a:off x="2071055" y="2686725"/>
            <a:ext cx="3925911" cy="1819142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172755" y="80234"/>
            <a:ext cx="8019245" cy="3397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22760" y="655380"/>
            <a:ext cx="736671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педагогический опыт предназначен для воспитателей дошкольных образовательных учреждений, имеющих разный уровень педагогического мастерства. Предложенный педагогический опыт работы можно реализовать с детьми от 3 до 7 лет, как в организованной образовательной деятельности, так ив свободной деятельности педагога с детьми.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6906" y="3860367"/>
            <a:ext cx="58384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демонстрировался: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конкурсе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«Воспитатель дошкольного образовательного учреждения – 2010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районном методическом объединении педагогов дошкольного образования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Апанасенковского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на тему: «Вход Господень в Иерусалим»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Обобщенный опыт по проекту опубликован на сайте МКДОУ №6 «Ромашка»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677177" y="3557529"/>
            <a:ext cx="7010400" cy="31910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" r="6140" b="3200"/>
          <a:stretch/>
        </p:blipFill>
        <p:spPr>
          <a:xfrm rot="20488210">
            <a:off x="121874" y="1337659"/>
            <a:ext cx="3245207" cy="210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4226" r="3965" b="4545"/>
          <a:stretch/>
        </p:blipFill>
        <p:spPr>
          <a:xfrm rot="21114058">
            <a:off x="367048" y="4327851"/>
            <a:ext cx="3889420" cy="239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55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-9634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1" y="0"/>
            <a:ext cx="2511380" cy="1429556"/>
          </a:xfrm>
          <a:prstGeom prst="flowChartPunchedTape">
            <a:avLst/>
          </a:prstGeom>
          <a:solidFill>
            <a:srgbClr val="97FB8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1971" y="231821"/>
            <a:ext cx="288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4228563" y="135714"/>
            <a:ext cx="6246253" cy="927279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563414" y="261030"/>
            <a:ext cx="591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привычку готовиться и отмечать вместе с родителями православные календарные праздники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5957281" y="1246160"/>
            <a:ext cx="6136782" cy="148107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220094" y="1427551"/>
            <a:ext cx="6020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Ориентировать семью на духовно-нравственное воспитание детей, ознакомление родителей с основами православной педагогики и психологии, формирование представлений о формах семейного уклада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4725633" y="2823635"/>
            <a:ext cx="6246253" cy="1262129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196626" y="2947067"/>
            <a:ext cx="5860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правовую базу для духовно-нравственного воспитания в процессе реализации проекта духовно-нравственной культуры деятельности детского сада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5815883" y="4209196"/>
            <a:ext cx="6336405" cy="790593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095999" y="4281326"/>
            <a:ext cx="586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патриотические чувства, связывающие разные поколения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5973650" y="5123221"/>
            <a:ext cx="6100451" cy="1498156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640132" y="5071919"/>
            <a:ext cx="4177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духовно-нравственные чувства, раскрывая значение православия в жизни человека, как действие любви, добра, человечности, единения.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знак завершения 16"/>
          <p:cNvSpPr/>
          <p:nvPr/>
        </p:nvSpPr>
        <p:spPr>
          <a:xfrm>
            <a:off x="12440992" y="1062993"/>
            <a:ext cx="90152" cy="45719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573" y="599353"/>
            <a:ext cx="3087052" cy="279221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132248" y="4085764"/>
            <a:ext cx="4743638" cy="2121853"/>
          </a:xfrm>
          <a:prstGeom prst="roundRect">
            <a:avLst/>
          </a:prstGeom>
          <a:solidFill>
            <a:srgbClr val="78FA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1241" y="4085764"/>
            <a:ext cx="4789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работы: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 педагога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с детьми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6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031" y="90153"/>
            <a:ext cx="12088968" cy="1200329"/>
          </a:xfrm>
          <a:prstGeom prst="rect">
            <a:avLst/>
          </a:prstGeom>
          <a:solidFill>
            <a:srgbClr val="78FA66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ОПЫТА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 для более успешной реализации поставленных задач,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мною - во первых, был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 теоретический и практический материал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2441" r="14977"/>
          <a:stretch/>
        </p:blipFill>
        <p:spPr>
          <a:xfrm>
            <a:off x="7364668" y="1566155"/>
            <a:ext cx="4739424" cy="3741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12770" r="2723" b="18122"/>
          <a:stretch/>
        </p:blipFill>
        <p:spPr>
          <a:xfrm rot="20757184">
            <a:off x="227295" y="2071514"/>
            <a:ext cx="5731099" cy="2578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r="4131"/>
          <a:stretch/>
        </p:blipFill>
        <p:spPr>
          <a:xfrm rot="20870807">
            <a:off x="3893711" y="3860204"/>
            <a:ext cx="4404576" cy="2894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2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" y="0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4546" b="6673"/>
          <a:stretch/>
        </p:blipFill>
        <p:spPr bwMode="auto">
          <a:xfrm>
            <a:off x="8255358" y="3051143"/>
            <a:ext cx="3936642" cy="3806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061" y="553791"/>
            <a:ext cx="4407790" cy="6304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4367742" y="186742"/>
            <a:ext cx="7482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вторых, оформила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православный и патриотический уголки для детей и родителей. В оформлении использовала элементы православной культуры: иконы, вышитые полотенца, лампадка, подсвечники. Содержание уголков представлено православной литературой для детей, раскрасками, символикой по патриотическому воспитанию.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r="660"/>
          <a:stretch/>
        </p:blipFill>
        <p:spPr>
          <a:xfrm rot="5400000">
            <a:off x="4567500" y="3298932"/>
            <a:ext cx="3806855" cy="3311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54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0" y="0"/>
            <a:ext cx="12191999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43417" r="5853" b="2082"/>
          <a:stretch/>
        </p:blipFill>
        <p:spPr bwMode="auto">
          <a:xfrm>
            <a:off x="231819" y="1664997"/>
            <a:ext cx="4816699" cy="1918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211" y="218537"/>
            <a:ext cx="3314331" cy="6420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9" b="3009"/>
          <a:stretch/>
        </p:blipFill>
        <p:spPr>
          <a:xfrm>
            <a:off x="103032" y="3799268"/>
            <a:ext cx="4842455" cy="2995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3031" y="244699"/>
            <a:ext cx="8641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уголках для родителей размещена информация о православных праздниках и семейных традициях консультативный материал по вопросам развития детей. Разработаны памятки и консультации по темам о правилах поведения в храме, о православных праздниках и др.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9" t="718" r="6165" b="1402"/>
          <a:stretch/>
        </p:blipFill>
        <p:spPr>
          <a:xfrm rot="5400000">
            <a:off x="4507602" y="2571013"/>
            <a:ext cx="4829582" cy="3284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18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0"/>
            <a:ext cx="12192000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954" y="2572986"/>
            <a:ext cx="3872247" cy="2778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8" t="34187" r="41224" b="40845"/>
          <a:stretch/>
        </p:blipFill>
        <p:spPr>
          <a:xfrm rot="20655718">
            <a:off x="6405093" y="508813"/>
            <a:ext cx="4108360" cy="2086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12484" r="7806"/>
          <a:stretch/>
        </p:blipFill>
        <p:spPr>
          <a:xfrm rot="621361">
            <a:off x="3996591" y="2886144"/>
            <a:ext cx="3193961" cy="2359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645499" y="5272899"/>
            <a:ext cx="5546501" cy="1569660"/>
          </a:xfrm>
          <a:prstGeom prst="rect">
            <a:avLst/>
          </a:prstGeom>
          <a:solidFill>
            <a:srgbClr val="78FA66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 совместно с  родителями проходят тематические выставки фотографий, поделок, рисунков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r="24466" b="25136"/>
          <a:stretch/>
        </p:blipFill>
        <p:spPr>
          <a:xfrm rot="4455736">
            <a:off x="290045" y="3113232"/>
            <a:ext cx="3644725" cy="3146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103844" y="0"/>
            <a:ext cx="4622702" cy="2189408"/>
          </a:xfrm>
          <a:prstGeom prst="flowChartPunchedTape">
            <a:avLst/>
          </a:prstGeom>
          <a:solidFill>
            <a:srgbClr val="78FA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3335" y="553792"/>
            <a:ext cx="4340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СЕМЬЕЙ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48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0" y="-110621"/>
            <a:ext cx="12192000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0" y="-1"/>
            <a:ext cx="4945487" cy="2253803"/>
          </a:xfrm>
          <a:prstGeom prst="flowChartPunchedTape">
            <a:avLst/>
          </a:prstGeom>
          <a:solidFill>
            <a:srgbClr val="78FA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0456" y="695459"/>
            <a:ext cx="4546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СЕМЬЕЙ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6092"/>
          <a:stretch/>
        </p:blipFill>
        <p:spPr>
          <a:xfrm rot="5400000">
            <a:off x="8636305" y="-48831"/>
            <a:ext cx="3696239" cy="3793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b="5728"/>
          <a:stretch/>
        </p:blipFill>
        <p:spPr>
          <a:xfrm>
            <a:off x="3604608" y="1523962"/>
            <a:ext cx="4563413" cy="2846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1" b="1"/>
          <a:stretch/>
        </p:blipFill>
        <p:spPr>
          <a:xfrm>
            <a:off x="167559" y="3640352"/>
            <a:ext cx="4512436" cy="31070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t="9997" r="3785" b="15795"/>
          <a:stretch/>
        </p:blipFill>
        <p:spPr>
          <a:xfrm>
            <a:off x="7113430" y="3814564"/>
            <a:ext cx="5078570" cy="3028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Стрелка вправо 12"/>
          <p:cNvSpPr/>
          <p:nvPr/>
        </p:nvSpPr>
        <p:spPr>
          <a:xfrm>
            <a:off x="5303948" y="24899"/>
            <a:ext cx="3065171" cy="746975"/>
          </a:xfrm>
          <a:prstGeom prst="rightArrow">
            <a:avLst/>
          </a:prstGeom>
          <a:solidFill>
            <a:srgbClr val="78FA6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268041" y="185962"/>
            <a:ext cx="296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для родителей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Выгнутая вправо стрелка 17"/>
          <p:cNvSpPr/>
          <p:nvPr/>
        </p:nvSpPr>
        <p:spPr>
          <a:xfrm>
            <a:off x="6585396" y="556525"/>
            <a:ext cx="1056068" cy="1216152"/>
          </a:xfrm>
          <a:prstGeom prst="curvedLeftArrow">
            <a:avLst/>
          </a:prstGeom>
          <a:solidFill>
            <a:srgbClr val="97FB8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270456" y="2468137"/>
            <a:ext cx="3026535" cy="1076888"/>
          </a:xfrm>
          <a:prstGeom prst="downArrowCallout">
            <a:avLst/>
          </a:prstGeom>
          <a:solidFill>
            <a:srgbClr val="97FB8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54586" y="2571960"/>
            <a:ext cx="285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Фоторепортаж: «Наши традиции»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4356867" y="4697059"/>
            <a:ext cx="3284597" cy="1481928"/>
          </a:xfrm>
          <a:prstGeom prst="rightArrow">
            <a:avLst/>
          </a:prstGeom>
          <a:solidFill>
            <a:srgbClr val="78FA6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356867" y="5105031"/>
            <a:ext cx="328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родителей в празднике Пасха.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лента 3"/>
          <p:cNvSpPr/>
          <p:nvPr/>
        </p:nvSpPr>
        <p:spPr>
          <a:xfrm>
            <a:off x="12879" y="94743"/>
            <a:ext cx="12192000" cy="6858000"/>
          </a:xfrm>
          <a:prstGeom prst="flowChartPunchedTap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879" y="65219"/>
            <a:ext cx="12179121" cy="1261884"/>
          </a:xfrm>
          <a:prstGeom prst="rect">
            <a:avLst/>
          </a:prstGeom>
          <a:solidFill>
            <a:srgbClr val="78FA66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с детьми самое обширное и самое благодатное направление в духовно-нравственном воспитании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9623" b="14022"/>
          <a:stretch/>
        </p:blipFill>
        <p:spPr>
          <a:xfrm>
            <a:off x="12879" y="3554569"/>
            <a:ext cx="4043966" cy="3303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20648456">
            <a:off x="324651" y="1790188"/>
            <a:ext cx="4069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народных и авторских сказок, литературных произведений из серии «Детям о вере», сказки о материнской любви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 rot="20481222">
            <a:off x="-76123" y="1540757"/>
            <a:ext cx="4377701" cy="18003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 b="11737"/>
          <a:stretch/>
        </p:blipFill>
        <p:spPr>
          <a:xfrm>
            <a:off x="8358389" y="2998660"/>
            <a:ext cx="3735140" cy="3859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 rot="20766434">
            <a:off x="7611415" y="1567031"/>
            <a:ext cx="329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выставки детского творчества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 rot="20519455">
            <a:off x="7091275" y="1333389"/>
            <a:ext cx="3953173" cy="1712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r="26114" b="8435"/>
          <a:stretch/>
        </p:blipFill>
        <p:spPr>
          <a:xfrm rot="5400000">
            <a:off x="4396289" y="3210689"/>
            <a:ext cx="3592458" cy="3533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rot="21148272">
            <a:off x="4306649" y="2138038"/>
            <a:ext cx="300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на природу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(Красота Божьего мира)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6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</TotalTime>
  <Words>996</Words>
  <Application>Microsoft Office PowerPoint</Application>
  <PresentationFormat>Широкоэкранный</PresentationFormat>
  <Paragraphs>116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</dc:creator>
  <cp:lastModifiedBy>Alexander</cp:lastModifiedBy>
  <cp:revision>108</cp:revision>
  <dcterms:created xsi:type="dcterms:W3CDTF">2017-10-06T08:07:42Z</dcterms:created>
  <dcterms:modified xsi:type="dcterms:W3CDTF">2017-10-12T11:58:32Z</dcterms:modified>
</cp:coreProperties>
</file>