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9" r:id="rId12"/>
    <p:sldId id="270" r:id="rId13"/>
    <p:sldId id="266" r:id="rId14"/>
    <p:sldId id="267" r:id="rId15"/>
    <p:sldId id="268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неправильное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поведение в ситуации морального выбора</c:v>
                </c:pt>
                <c:pt idx="1">
                  <c:v>способность к коммуникации</c:v>
                </c:pt>
                <c:pt idx="2">
                  <c:v>склонность к конфликту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 formatCode="General">
                  <c:v>64</c:v>
                </c:pt>
                <c:pt idx="1">
                  <c:v>5</c:v>
                </c:pt>
                <c:pt idx="2" formatCode="General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правильное, но нечеткое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поведение в ситуации морального выбора</c:v>
                </c:pt>
                <c:pt idx="1">
                  <c:v>способность к коммуникации</c:v>
                </c:pt>
                <c:pt idx="2">
                  <c:v>склонность к конфликту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18</c:v>
                </c:pt>
                <c:pt idx="1">
                  <c:v>54</c:v>
                </c:pt>
                <c:pt idx="2">
                  <c:v>63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полное и четкое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поведение в ситуации морального выбора</c:v>
                </c:pt>
                <c:pt idx="1">
                  <c:v>способность к коммуникации</c:v>
                </c:pt>
                <c:pt idx="2">
                  <c:v>склонность к конфликту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</c:v>
                </c:pt>
                <c:pt idx="1">
                  <c:v>23</c:v>
                </c:pt>
                <c:pt idx="2">
                  <c:v>12</c:v>
                </c:pt>
              </c:numCache>
            </c:numRef>
          </c:val>
        </c:ser>
        <c:shape val="box"/>
        <c:axId val="58279808"/>
        <c:axId val="58281344"/>
        <c:axId val="0"/>
      </c:bar3DChart>
      <c:catAx>
        <c:axId val="58279808"/>
        <c:scaling>
          <c:orientation val="minMax"/>
        </c:scaling>
        <c:axPos val="b"/>
        <c:tickLblPos val="nextTo"/>
        <c:crossAx val="58281344"/>
        <c:crosses val="autoZero"/>
        <c:auto val="1"/>
        <c:lblAlgn val="ctr"/>
        <c:lblOffset val="100"/>
      </c:catAx>
      <c:valAx>
        <c:axId val="58281344"/>
        <c:scaling>
          <c:orientation val="minMax"/>
        </c:scaling>
        <c:axPos val="l"/>
        <c:majorGridlines/>
        <c:numFmt formatCode="General" sourceLinked="1"/>
        <c:tickLblPos val="nextTo"/>
        <c:crossAx val="5827980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неправильное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поведение в ситуации морального выбора</c:v>
                </c:pt>
                <c:pt idx="1">
                  <c:v>способность к коммуникации</c:v>
                </c:pt>
                <c:pt idx="2">
                  <c:v>склонность к конфликту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2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правильное, но нечеткое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поведение в ситуации морального выбора</c:v>
                </c:pt>
                <c:pt idx="1">
                  <c:v>способность к коммуникации</c:v>
                </c:pt>
                <c:pt idx="2">
                  <c:v>склонность к конфликту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</c:v>
                </c:pt>
                <c:pt idx="1">
                  <c:v>19</c:v>
                </c:pt>
                <c:pt idx="2">
                  <c:v>27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полное и четкое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поведение в ситуации морального выбора</c:v>
                </c:pt>
                <c:pt idx="1">
                  <c:v>способность к коммуникации</c:v>
                </c:pt>
                <c:pt idx="2">
                  <c:v>склонность к конфликту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80</c:v>
                </c:pt>
                <c:pt idx="1">
                  <c:v>74</c:v>
                </c:pt>
                <c:pt idx="2">
                  <c:v>59</c:v>
                </c:pt>
              </c:numCache>
            </c:numRef>
          </c:val>
        </c:ser>
        <c:shape val="box"/>
        <c:axId val="59041664"/>
        <c:axId val="59043200"/>
        <c:axId val="0"/>
      </c:bar3DChart>
      <c:catAx>
        <c:axId val="59041664"/>
        <c:scaling>
          <c:orientation val="minMax"/>
        </c:scaling>
        <c:axPos val="b"/>
        <c:tickLblPos val="nextTo"/>
        <c:crossAx val="59043200"/>
        <c:crosses val="autoZero"/>
        <c:auto val="1"/>
        <c:lblAlgn val="ctr"/>
        <c:lblOffset val="100"/>
      </c:catAx>
      <c:valAx>
        <c:axId val="59043200"/>
        <c:scaling>
          <c:orientation val="minMax"/>
        </c:scaling>
        <c:axPos val="l"/>
        <c:majorGridlines/>
        <c:numFmt formatCode="General" sourceLinked="1"/>
        <c:tickLblPos val="nextTo"/>
        <c:crossAx val="5904166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C2F3-22F0-41E9-8059-FA64FC7A1946}" type="datetimeFigureOut">
              <a:rPr lang="ru-RU" smtClean="0"/>
              <a:pPr/>
              <a:t>07.05.2010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0EBD-9394-4E1B-A6C2-2DF457E24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C2F3-22F0-41E9-8059-FA64FC7A1946}" type="datetimeFigureOut">
              <a:rPr lang="ru-RU" smtClean="0"/>
              <a:pPr/>
              <a:t>07.05.2010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0EBD-9394-4E1B-A6C2-2DF457E24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C2F3-22F0-41E9-8059-FA64FC7A1946}" type="datetimeFigureOut">
              <a:rPr lang="ru-RU" smtClean="0"/>
              <a:pPr/>
              <a:t>07.05.2010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0EBD-9394-4E1B-A6C2-2DF457E24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C2F3-22F0-41E9-8059-FA64FC7A1946}" type="datetimeFigureOut">
              <a:rPr lang="ru-RU" smtClean="0"/>
              <a:pPr/>
              <a:t>07.05.2010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0EBD-9394-4E1B-A6C2-2DF457E24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C2F3-22F0-41E9-8059-FA64FC7A1946}" type="datetimeFigureOut">
              <a:rPr lang="ru-RU" smtClean="0"/>
              <a:pPr/>
              <a:t>07.05.2010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0EBD-9394-4E1B-A6C2-2DF457E24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C2F3-22F0-41E9-8059-FA64FC7A1946}" type="datetimeFigureOut">
              <a:rPr lang="ru-RU" smtClean="0"/>
              <a:pPr/>
              <a:t>07.05.2010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0EBD-9394-4E1B-A6C2-2DF457E24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C2F3-22F0-41E9-8059-FA64FC7A1946}" type="datetimeFigureOut">
              <a:rPr lang="ru-RU" smtClean="0"/>
              <a:pPr/>
              <a:t>07.05.2010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0EBD-9394-4E1B-A6C2-2DF457E24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C2F3-22F0-41E9-8059-FA64FC7A1946}" type="datetimeFigureOut">
              <a:rPr lang="ru-RU" smtClean="0"/>
              <a:pPr/>
              <a:t>07.05.2010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0EBD-9394-4E1B-A6C2-2DF457E24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C2F3-22F0-41E9-8059-FA64FC7A1946}" type="datetimeFigureOut">
              <a:rPr lang="ru-RU" smtClean="0"/>
              <a:pPr/>
              <a:t>07.05.2010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0EBD-9394-4E1B-A6C2-2DF457E24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C2F3-22F0-41E9-8059-FA64FC7A1946}" type="datetimeFigureOut">
              <a:rPr lang="ru-RU" smtClean="0"/>
              <a:pPr/>
              <a:t>07.05.2010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0EBD-9394-4E1B-A6C2-2DF457E24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C2F3-22F0-41E9-8059-FA64FC7A1946}" type="datetimeFigureOut">
              <a:rPr lang="ru-RU" smtClean="0"/>
              <a:pPr/>
              <a:t>07.05.2010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0EBD-9394-4E1B-A6C2-2DF457E24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3C2F3-22F0-41E9-8059-FA64FC7A1946}" type="datetimeFigureOut">
              <a:rPr lang="ru-RU" smtClean="0"/>
              <a:pPr/>
              <a:t>07.05.2010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B0EBD-9394-4E1B-A6C2-2DF457E24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71744"/>
            <a:ext cx="7172348" cy="271464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Эмоционально-нравственное воспитание дошкольников через художественную литературу.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5500702"/>
            <a:ext cx="5500726" cy="1143008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опыта работы Михайловой Г.В.</a:t>
            </a:r>
          </a:p>
          <a:p>
            <a:r>
              <a:rPr lang="ru-RU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воспитателя МДОУ «Детский сад №6 «Ромашка» </a:t>
            </a:r>
            <a:r>
              <a:rPr lang="ru-RU" b="1" i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с.Рагули</a:t>
            </a:r>
            <a:r>
              <a:rPr lang="ru-RU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201005061618_0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42852"/>
            <a:ext cx="4143404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005061548_00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530225"/>
            <a:ext cx="8001056" cy="539910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005061607_00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642918"/>
            <a:ext cx="8215369" cy="548324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005061613_00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530225"/>
            <a:ext cx="7715303" cy="518479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017.jpg"/>
          <p:cNvPicPr>
            <a:picLocks noChangeAspect="1"/>
          </p:cNvPicPr>
          <p:nvPr/>
        </p:nvPicPr>
        <p:blipFill>
          <a:blip r:embed="rId2"/>
          <a:srcRect l="-528" r="1885" b="5728"/>
          <a:stretch>
            <a:fillRect/>
          </a:stretch>
        </p:blipFill>
        <p:spPr>
          <a:xfrm rot="20242255">
            <a:off x="3236975" y="245588"/>
            <a:ext cx="3470551" cy="5473181"/>
          </a:xfrm>
          <a:prstGeom prst="foldedCorner">
            <a:avLst>
              <a:gd name="adj" fmla="val 47206"/>
            </a:avLst>
          </a:prstGeom>
          <a:effectLst>
            <a:softEdge rad="317500"/>
          </a:effectLst>
        </p:spPr>
      </p:pic>
      <p:pic>
        <p:nvPicPr>
          <p:cNvPr id="4" name="Содержимое 3" descr="Изображение 016.jpg"/>
          <p:cNvPicPr>
            <a:picLocks noGrp="1" noChangeAspect="1"/>
          </p:cNvPicPr>
          <p:nvPr>
            <p:ph idx="1"/>
          </p:nvPr>
        </p:nvPicPr>
        <p:blipFill>
          <a:blip r:embed="rId3"/>
          <a:srcRect r="14286"/>
          <a:stretch>
            <a:fillRect/>
          </a:stretch>
        </p:blipFill>
        <p:spPr>
          <a:xfrm>
            <a:off x="1071538" y="0"/>
            <a:ext cx="2714644" cy="6143644"/>
          </a:xfrm>
          <a:effectLst>
            <a:softEdge rad="317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005061631_000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30225"/>
            <a:ext cx="8001055" cy="554198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005061625_0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2928934"/>
            <a:ext cx="4929222" cy="3500462"/>
          </a:xfrm>
          <a:prstGeom prst="rect">
            <a:avLst/>
          </a:prstGeom>
        </p:spPr>
      </p:pic>
      <p:pic>
        <p:nvPicPr>
          <p:cNvPr id="4" name="Содержимое 3" descr="201005061623_000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7" y="428605"/>
            <a:ext cx="4429155" cy="314327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Результаты проекта: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Умение дошкольников понимать «язык эмоций, язык чувств».</a:t>
            </a:r>
          </a:p>
          <a:p>
            <a:r>
              <a:rPr lang="ru-RU" b="1" i="1" dirty="0" err="1" smtClean="0">
                <a:solidFill>
                  <a:srgbClr val="7030A0"/>
                </a:solidFill>
              </a:rPr>
              <a:t>Сформированность</a:t>
            </a:r>
            <a:r>
              <a:rPr lang="ru-RU" b="1" i="1" dirty="0" smtClean="0">
                <a:solidFill>
                  <a:srgbClr val="7030A0"/>
                </a:solidFill>
              </a:rPr>
              <a:t> отрицательного отношения к грубости и жадности.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Развитость нравственных представлений дошкольников, рост показателей эмоционально-нравственного воспитания.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8586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Результаты изучения эмоционально-нравственной сферы детей 4-летнего возраста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9144000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Результаты изучения эмоционально-нравственной сферы детей 5-летнего возраста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214422"/>
          <a:ext cx="9001156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857232"/>
            <a:ext cx="7772400" cy="485778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Многолетний опыт убеждает в том</a:t>
            </a:r>
            <a:r>
              <a:rPr lang="ru-RU" sz="4000" b="1" i="1" dirty="0" smtClean="0">
                <a:solidFill>
                  <a:srgbClr val="C00000"/>
                </a:solidFill>
              </a:rPr>
              <a:t>, </a:t>
            </a:r>
            <a:r>
              <a:rPr lang="ru-RU" sz="3200" b="1" i="1" dirty="0" smtClean="0">
                <a:solidFill>
                  <a:srgbClr val="C00000"/>
                </a:solidFill>
              </a:rPr>
              <a:t>что</a:t>
            </a:r>
            <a:r>
              <a:rPr lang="ru-RU" sz="4000" b="1" i="1" dirty="0" smtClean="0">
                <a:solidFill>
                  <a:srgbClr val="C00000"/>
                </a:solidFill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</a:rPr>
              <a:t>нравственные идеи, заложенные в</a:t>
            </a:r>
            <a:r>
              <a:rPr lang="ru-RU" sz="4000" b="1" i="1" dirty="0" smtClean="0">
                <a:solidFill>
                  <a:srgbClr val="C00000"/>
                </a:solidFill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</a:rPr>
              <a:t>произведениях о добре и зле</a:t>
            </a:r>
            <a:r>
              <a:rPr lang="ru-RU" sz="2400" b="1" i="1" dirty="0" smtClean="0">
                <a:solidFill>
                  <a:srgbClr val="C00000"/>
                </a:solidFill>
              </a:rPr>
              <a:t>, </a:t>
            </a:r>
            <a:r>
              <a:rPr lang="ru-RU" sz="3200" b="1" i="1" dirty="0" smtClean="0">
                <a:solidFill>
                  <a:srgbClr val="C00000"/>
                </a:solidFill>
              </a:rPr>
              <a:t>правде и неправде, чести и бесчестии, становятся достоянием человека при условии, когда эти произведения прочитаны в детском возрасте.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</a:rPr>
              <a:t>В.А.Сухомлинский 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183880" cy="4857784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Объект педагогического проекта: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Дети дошкольного возраста</a:t>
            </a:r>
            <a:endParaRPr lang="ru-RU" sz="3600" dirty="0" smtClean="0"/>
          </a:p>
          <a:p>
            <a:endParaRPr lang="ru-RU" sz="3600" dirty="0" smtClean="0"/>
          </a:p>
          <a:p>
            <a:r>
              <a:rPr lang="ru-RU" sz="3600" b="1" i="1" dirty="0" smtClean="0">
                <a:solidFill>
                  <a:srgbClr val="C00000"/>
                </a:solidFill>
              </a:rPr>
              <a:t>Предмет:</a:t>
            </a:r>
          </a:p>
          <a:p>
            <a:r>
              <a:rPr lang="ru-RU" sz="3600" dirty="0" smtClean="0"/>
              <a:t>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эмоционально – нравственное воспитание детей.</a:t>
            </a:r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</p:txBody>
      </p:sp>
      <p:pic>
        <p:nvPicPr>
          <p:cNvPr id="1026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4071942"/>
            <a:ext cx="1100023" cy="1805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44291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      Цель проекта:</a:t>
            </a:r>
          </a:p>
          <a:p>
            <a:pPr>
              <a:buNone/>
            </a:pPr>
            <a:endParaRPr lang="ru-RU" sz="4000" b="1" i="1" dirty="0" smtClean="0">
              <a:solidFill>
                <a:srgbClr val="C00000"/>
              </a:solidFill>
            </a:endParaRPr>
          </a:p>
          <a:p>
            <a:r>
              <a:rPr lang="ru-RU" sz="3200" b="1" i="1" dirty="0" smtClean="0">
                <a:solidFill>
                  <a:srgbClr val="7030A0"/>
                </a:solidFill>
              </a:rPr>
              <a:t>Формирование нравственных установок и развитие эмоциональной сферы дошкольников.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Program Files\Microsoft Office\MEDIA\CAGCAT10\j021672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286256"/>
            <a:ext cx="2071702" cy="2323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275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          Задачи:</a:t>
            </a:r>
          </a:p>
          <a:p>
            <a:pPr marL="457200" indent="-457200">
              <a:buAutoNum type="arabicPeriod"/>
            </a:pPr>
            <a:r>
              <a:rPr lang="ru-RU" sz="2800" b="1" i="1" dirty="0" smtClean="0">
                <a:solidFill>
                  <a:srgbClr val="7030A0"/>
                </a:solidFill>
              </a:rPr>
              <a:t>Сформировать у детей знание принятых в обществе норм и правил поведения и взаимоотношений.</a:t>
            </a:r>
          </a:p>
          <a:p>
            <a:pPr marL="457200" indent="-457200">
              <a:buAutoNum type="arabicPeriod"/>
            </a:pPr>
            <a:r>
              <a:rPr lang="ru-RU" sz="2800" b="1" i="1" dirty="0" smtClean="0">
                <a:solidFill>
                  <a:srgbClr val="7030A0"/>
                </a:solidFill>
              </a:rPr>
              <a:t>Выявить индивидуальные особенности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психоэмоционального</a:t>
            </a:r>
            <a:r>
              <a:rPr lang="ru-RU" sz="2800" b="1" i="1" dirty="0" smtClean="0">
                <a:solidFill>
                  <a:srgbClr val="7030A0"/>
                </a:solidFill>
              </a:rPr>
              <a:t> развития детей.</a:t>
            </a:r>
          </a:p>
          <a:p>
            <a:pPr marL="457200" indent="-457200">
              <a:buAutoNum type="arabicPeriod"/>
            </a:pPr>
            <a:r>
              <a:rPr lang="ru-RU" sz="2800" b="1" i="1" dirty="0" smtClean="0">
                <a:solidFill>
                  <a:srgbClr val="7030A0"/>
                </a:solidFill>
              </a:rPr>
              <a:t>Создать систему мониторинга, отслеживающего нравственное и эмоциональное развитие дошкольников.</a:t>
            </a:r>
          </a:p>
          <a:p>
            <a:pPr marL="457200" indent="-457200">
              <a:buAutoNum type="arabicPeriod"/>
            </a:pPr>
            <a:r>
              <a:rPr lang="ru-RU" sz="2800" b="1" i="1" dirty="0" smtClean="0">
                <a:solidFill>
                  <a:srgbClr val="7030A0"/>
                </a:solidFill>
              </a:rPr>
              <a:t>Проанализировать степень успешности проекта на основе данных диагностики.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275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           Актуальность: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    С каждым годом моей трудовой деятельности, я все больше убеждаюсь в том, что эмоционально-нравственное воспитание в дошкольном возрасте занимает очень важное место в системе воспитания дошкольника. Поэтому появилась насущная необходимость учить детей открыто говорить о своих чувствах, переживаниях, показывая способы как общения детей друг с другом, так и способы выхода из разных негативных эмоциональных состояний.</a:t>
            </a:r>
          </a:p>
          <a:p>
            <a:pPr>
              <a:buNone/>
            </a:pPr>
            <a:endParaRPr lang="ru-RU" sz="4000" b="1" i="1" dirty="0" smtClean="0">
              <a:solidFill>
                <a:srgbClr val="C00000"/>
              </a:solidFill>
            </a:endParaRPr>
          </a:p>
          <a:p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Program Files\Microsoft Office\MEDIA\CAGCAT10\j02849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5500702"/>
            <a:ext cx="2757494" cy="1138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i="1" dirty="0" smtClean="0">
                <a:solidFill>
                  <a:srgbClr val="C00000"/>
                </a:solidFill>
              </a:rPr>
              <a:t>         Гипотеза:</a:t>
            </a:r>
          </a:p>
          <a:p>
            <a:pPr>
              <a:buFont typeface="Wingdings" pitchFamily="2" charset="2"/>
              <a:buChar char="§"/>
            </a:pPr>
            <a:r>
              <a:rPr lang="ru-RU" sz="3200" b="1" i="1" dirty="0" smtClean="0">
                <a:solidFill>
                  <a:srgbClr val="7030A0"/>
                </a:solidFill>
              </a:rPr>
              <a:t>умение сочувствовать и сопереживать;</a:t>
            </a:r>
          </a:p>
          <a:p>
            <a:pPr>
              <a:buFont typeface="Wingdings" pitchFamily="2" charset="2"/>
              <a:buChar char="§"/>
            </a:pPr>
            <a:r>
              <a:rPr lang="ru-RU" sz="3200" b="1" i="1" dirty="0" smtClean="0">
                <a:solidFill>
                  <a:srgbClr val="7030A0"/>
                </a:solidFill>
              </a:rPr>
              <a:t>правильно вести себя в ситуации морального выбора;</a:t>
            </a:r>
          </a:p>
          <a:p>
            <a:pPr>
              <a:buFont typeface="Wingdings" pitchFamily="2" charset="2"/>
              <a:buChar char="§"/>
            </a:pPr>
            <a:r>
              <a:rPr lang="ru-RU" sz="3200" b="1" i="1" dirty="0" smtClean="0">
                <a:solidFill>
                  <a:srgbClr val="7030A0"/>
                </a:solidFill>
              </a:rPr>
              <a:t>общаться друг с другом;</a:t>
            </a:r>
          </a:p>
          <a:p>
            <a:pPr>
              <a:buFont typeface="Wingdings" pitchFamily="2" charset="2"/>
              <a:buChar char="§"/>
            </a:pPr>
            <a:r>
              <a:rPr lang="ru-RU" sz="3200" b="1" i="1" dirty="0" smtClean="0">
                <a:solidFill>
                  <a:srgbClr val="7030A0"/>
                </a:solidFill>
              </a:rPr>
              <a:t>контролировать свои негативные эмоции.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2052" name="Picture 4" descr="C:\Program Files\Microsoft Office\MEDIA\CAGCAT10\j021769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214818"/>
            <a:ext cx="2857520" cy="2122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005061616_00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30225"/>
            <a:ext cx="8143932" cy="525622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i="1" dirty="0" smtClean="0">
                <a:solidFill>
                  <a:srgbClr val="C00000"/>
                </a:solidFill>
              </a:rPr>
              <a:t>           Технология: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201005061626_00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857232"/>
            <a:ext cx="8001056" cy="57150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277</Words>
  <Application>Microsoft Office PowerPoint</Application>
  <PresentationFormat>Экран (4:3)</PresentationFormat>
  <Paragraphs>32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Эмоционально-нравственное воспитание дошкольников через художественную литературу.</vt:lpstr>
      <vt:lpstr>Многолетний опыт убеждает в том, что нравственные идеи, заложенные в произведениях о добре и зле, правде и неправде, чести и бесчестии, становятся достоянием человека при условии, когда эти произведения прочитаны в детском возрасте. В.А.Сухомлинский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Результаты проекта:</vt:lpstr>
      <vt:lpstr>Результаты изучения эмоционально-нравственной сферы детей 4-летнего возраста</vt:lpstr>
      <vt:lpstr>Результаты изучения эмоционально-нравственной сферы детей 5-летнего возраста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Эмоционально-нравственное воспитание дошкольников через художественную литературу.</dc:title>
  <dc:creator>Admin</dc:creator>
  <cp:lastModifiedBy>Admin</cp:lastModifiedBy>
  <cp:revision>23</cp:revision>
  <dcterms:created xsi:type="dcterms:W3CDTF">2010-05-06T18:53:23Z</dcterms:created>
  <dcterms:modified xsi:type="dcterms:W3CDTF">2010-05-07T07:52:37Z</dcterms:modified>
</cp:coreProperties>
</file>